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65">
          <p15:clr>
            <a:srgbClr val="A4A3A4"/>
          </p15:clr>
        </p15:guide>
        <p15:guide id="2" pos="2880">
          <p15:clr>
            <a:srgbClr val="A4A3A4"/>
          </p15:clr>
        </p15:guide>
        <p15:guide id="3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99E6F2-0E6C-4EDB-8DA7-E877236ACA59}">
  <a:tblStyle styleId="{AB99E6F2-0E6C-4EDB-8DA7-E877236ACA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65" orient="horz"/>
        <p:guide pos="2880"/>
        <p:guide pos="3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8802be12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8802be12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7ec89faf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7ec89faf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7ec89faf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7ec89faf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7ec89faf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7ec89faf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7ec89faf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7ec89faf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8a2fa002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8a2fa002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7ec89faf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7ec89faf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8d76769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8d76769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7ec89faf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7ec89faf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7ec89faf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7ec89faf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7ec89faf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7ec89faf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7ec89faf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7ec89faf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579f0bb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579f0bb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8579f0bb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8579f0bb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85ea255f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85ea255f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7ec89faf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7ec89faf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8a2fa00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8a2fa00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8802be1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8802be1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85ea255f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85ea255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mutation is distorting the binding pocket for Tyrosine residue of rhoGAP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7ec89faf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7ec89faf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mutation is distorting the binding pocket for Tyrosine residue of rhoGAP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7ec89faf6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7ec89faf6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7ec89faf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7ec89faf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80a9cf93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80a9cf9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7ec89faf6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7ec89faf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7ec89faf6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7ec89faf6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7ec89faf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7ec89faf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8c52da305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8c52da305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8a2fa002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8a2fa00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8a2fa00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8a2fa00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8802be12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8802be12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8802be12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8802be12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80a9cf9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180a9cf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7ec89faf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7ec89faf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8733ddf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8733ddf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8a2fa00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18a2fa00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8a2fa002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18a2fa002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8a2fa00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18a2fa00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85ea255f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85ea255f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7ec89faf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17ec89faf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7ec89faf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7ec89faf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8c52da3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8c52da3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7ec89faf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7ec89faf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8579f0bb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8579f0bb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884426ce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884426ce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mailto:aisha.shah@alum.esci.upf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gXRuLwM3k8tiRuBE8mbrbv3wZpCSkufI/view" TargetMode="External"/><Relationship Id="rId4" Type="http://schemas.openxmlformats.org/officeDocument/2006/relationships/image" Target="../media/image5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uj98b9Rz6x4uwbTuml40P91vp2BZRk9V/view" TargetMode="External"/><Relationship Id="rId4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2" y="1808625"/>
            <a:ext cx="3245949" cy="33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400700" y="554550"/>
            <a:ext cx="6342600" cy="2017200"/>
          </a:xfrm>
          <a:prstGeom prst="rect">
            <a:avLst/>
          </a:prstGeom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G PROTEINS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784100" y="3804550"/>
            <a:ext cx="5575800" cy="621900"/>
          </a:xfrm>
          <a:prstGeom prst="rect">
            <a:avLst/>
          </a:prstGeom>
          <a:solidFill>
            <a:srgbClr val="A64D7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Laia Alcalà, Oriol Castellano, </a:t>
            </a:r>
            <a:r>
              <a:rPr lang="en-GB" sz="1600">
                <a:solidFill>
                  <a:schemeClr val="lt1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Aisha Shah</a:t>
            </a:r>
            <a:r>
              <a:rPr lang="en-GB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Júlia Salas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38" y="449800"/>
            <a:ext cx="4368630" cy="21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4">
            <a:alphaModFix/>
          </a:blip>
          <a:srcRect b="36956" l="22737" r="32799" t="14885"/>
          <a:stretch/>
        </p:blipFill>
        <p:spPr>
          <a:xfrm>
            <a:off x="1381675" y="2590650"/>
            <a:ext cx="3049350" cy="2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5">
            <a:alphaModFix/>
          </a:blip>
          <a:srcRect b="25091" l="18946" r="15876" t="11015"/>
          <a:stretch/>
        </p:blipFill>
        <p:spPr>
          <a:xfrm>
            <a:off x="5018025" y="2379175"/>
            <a:ext cx="3656374" cy="26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2569075" y="1405425"/>
            <a:ext cx="536100" cy="511500"/>
          </a:xfrm>
          <a:prstGeom prst="ellipse">
            <a:avLst/>
          </a:prstGeom>
          <a:noFill/>
          <a:ln cap="flat" cmpd="sng" w="28575">
            <a:solidFill>
              <a:srgbClr val="CDF3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2"/>
          <p:cNvCxnSpPr>
            <a:stCxn id="213" idx="3"/>
          </p:cNvCxnSpPr>
          <p:nvPr/>
        </p:nvCxnSpPr>
        <p:spPr>
          <a:xfrm flipH="1">
            <a:off x="1784485" y="1842018"/>
            <a:ext cx="863100" cy="12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2"/>
          <p:cNvCxnSpPr>
            <a:stCxn id="213" idx="5"/>
          </p:cNvCxnSpPr>
          <p:nvPr/>
        </p:nvCxnSpPr>
        <p:spPr>
          <a:xfrm>
            <a:off x="3026665" y="1842018"/>
            <a:ext cx="8700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2"/>
          <p:cNvSpPr/>
          <p:nvPr/>
        </p:nvSpPr>
        <p:spPr>
          <a:xfrm>
            <a:off x="4913075" y="689150"/>
            <a:ext cx="1237500" cy="1023300"/>
          </a:xfrm>
          <a:prstGeom prst="ellipse">
            <a:avLst/>
          </a:prstGeom>
          <a:noFill/>
          <a:ln cap="flat" cmpd="sng" w="28575">
            <a:solidFill>
              <a:srgbClr val="B2F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2"/>
          <p:cNvCxnSpPr>
            <a:stCxn id="212" idx="1"/>
            <a:endCxn id="216" idx="4"/>
          </p:cNvCxnSpPr>
          <p:nvPr/>
        </p:nvCxnSpPr>
        <p:spPr>
          <a:xfrm flipH="1" rot="10800000">
            <a:off x="5018025" y="1712563"/>
            <a:ext cx="513900" cy="20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2"/>
          <p:cNvCxnSpPr>
            <a:endCxn id="216" idx="5"/>
          </p:cNvCxnSpPr>
          <p:nvPr/>
        </p:nvCxnSpPr>
        <p:spPr>
          <a:xfrm rot="10800000">
            <a:off x="5969347" y="1562591"/>
            <a:ext cx="958800" cy="9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2"/>
          <p:cNvSpPr txBox="1"/>
          <p:nvPr/>
        </p:nvSpPr>
        <p:spPr>
          <a:xfrm>
            <a:off x="6970000" y="1327675"/>
            <a:ext cx="1269000" cy="384900"/>
          </a:xfrm>
          <a:prstGeom prst="rect">
            <a:avLst/>
          </a:prstGeom>
          <a:solidFill>
            <a:srgbClr val="43BCB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p190RhoGAP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578275" y="1153875"/>
            <a:ext cx="803400" cy="338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RAS-GTP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6970000" y="861125"/>
            <a:ext cx="885900" cy="329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SH2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539988" y="1562600"/>
            <a:ext cx="1344900" cy="329100"/>
          </a:xfrm>
          <a:prstGeom prst="rect">
            <a:avLst/>
          </a:prstGeom>
          <a:solidFill>
            <a:srgbClr val="D89C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RasGAP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389375" y="1961713"/>
            <a:ext cx="190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RasGAP hydrolyzes RAS-GTP to RAS-GDP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Inactivation of RAS pathway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6970000" y="1876975"/>
            <a:ext cx="177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Increases activity of RasGAP and inhibits Rho pathway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Evolutionary history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SEQUENCE ANALYSIS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559057" y="841875"/>
            <a:ext cx="1245600" cy="792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SH2 DOMAIN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2116950" y="1832450"/>
            <a:ext cx="4910100" cy="585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To study the evolutionary history we have to work with similar sequences containing SH2 domain obtained using hmm search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1078100" y="2637975"/>
            <a:ext cx="942300" cy="686400"/>
          </a:xfrm>
          <a:prstGeom prst="foldedCorner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467002" y="3359786"/>
            <a:ext cx="942300" cy="686400"/>
          </a:xfrm>
          <a:prstGeom prst="foldedCorner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100851" y="2637976"/>
            <a:ext cx="942300" cy="686400"/>
          </a:xfrm>
          <a:prstGeom prst="foldedCorner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5789950" y="3359786"/>
            <a:ext cx="942300" cy="686400"/>
          </a:xfrm>
          <a:prstGeom prst="foldedCorner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7076241" y="2673376"/>
            <a:ext cx="942300" cy="686400"/>
          </a:xfrm>
          <a:prstGeom prst="foldedCorner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4100841" y="4100041"/>
            <a:ext cx="942300" cy="686400"/>
          </a:xfrm>
          <a:prstGeom prst="foldedCorner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1078099" y="2708775"/>
            <a:ext cx="94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HUMAN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P20936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4137610" y="2673367"/>
            <a:ext cx="8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BOVIN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P09851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7027060" y="2673367"/>
            <a:ext cx="104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MOUSE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E9PYG6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2503761" y="3395176"/>
            <a:ext cx="8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RAT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P50904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5692899" y="3395175"/>
            <a:ext cx="11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FRUIT FLY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Q9NHV9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3988352" y="4135450"/>
            <a:ext cx="11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CHICKEN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P00523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Evolutionary history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SEQUENCE ANALYSIS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329713" y="1451475"/>
            <a:ext cx="1245600" cy="792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Minimum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Evolution tree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50" y="2371725"/>
            <a:ext cx="4039650" cy="19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/>
          <p:nvPr/>
        </p:nvSpPr>
        <p:spPr>
          <a:xfrm>
            <a:off x="6147613" y="1451463"/>
            <a:ext cx="1245600" cy="792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Maximum Parsimony tree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763" y="2428801"/>
            <a:ext cx="3950787" cy="19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Sequence alignments and conserved regions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SEQUENCE ANALYSIS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538646" y="826675"/>
            <a:ext cx="1245600" cy="503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MSA by Clustaw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460" y="1405975"/>
            <a:ext cx="6924539" cy="35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Conserved Regions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SEQUENCE ANALYSIS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555930" y="902875"/>
            <a:ext cx="5358000" cy="1076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Char char="-"/>
            </a:pPr>
            <a:r>
              <a:rPr lang="en-GB" sz="1450">
                <a:solidFill>
                  <a:srgbClr val="333333"/>
                </a:solidFill>
              </a:rPr>
              <a:t>Interacting with phosphotyrosine peptide</a:t>
            </a:r>
            <a:endParaRPr sz="1450">
              <a:solidFill>
                <a:srgbClr val="333333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Char char="-"/>
            </a:pPr>
            <a:r>
              <a:rPr lang="en-GB" sz="1450">
                <a:solidFill>
                  <a:srgbClr val="333333"/>
                </a:solidFill>
              </a:rPr>
              <a:t>Stabilizing alpha helices and beta sheets</a:t>
            </a:r>
            <a:endParaRPr sz="1450">
              <a:solidFill>
                <a:srgbClr val="333333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Char char="-"/>
            </a:pPr>
            <a:r>
              <a:rPr lang="en-GB" sz="1450">
                <a:solidFill>
                  <a:srgbClr val="333333"/>
                </a:solidFill>
              </a:rPr>
              <a:t>Mutations in these regions can affect the structure of the domain and binding of phosphotyrosine peptide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/>
          </a:blip>
          <a:srcRect b="0" l="25146" r="22832" t="0"/>
          <a:stretch/>
        </p:blipFill>
        <p:spPr>
          <a:xfrm rot="-5399995">
            <a:off x="1356587" y="2060890"/>
            <a:ext cx="3031950" cy="28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 rotWithShape="1">
          <a:blip r:embed="rId4">
            <a:alphaModFix/>
          </a:blip>
          <a:srcRect b="9576" l="37449" r="22752" t="7298"/>
          <a:stretch/>
        </p:blipFill>
        <p:spPr>
          <a:xfrm>
            <a:off x="5164800" y="1474450"/>
            <a:ext cx="3584824" cy="366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idx="4294967295" type="ctrTitle"/>
          </p:nvPr>
        </p:nvSpPr>
        <p:spPr>
          <a:xfrm>
            <a:off x="1523075" y="1316750"/>
            <a:ext cx="6342600" cy="2017200"/>
          </a:xfrm>
          <a:prstGeom prst="rect">
            <a:avLst/>
          </a:prstGeom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Trebuchet MS"/>
                <a:ea typeface="Trebuchet MS"/>
                <a:cs typeface="Trebuchet MS"/>
                <a:sym typeface="Trebuchet MS"/>
              </a:rPr>
              <a:t>Structural Analysis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Secondary Structure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ANALYSIS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545438" y="836200"/>
            <a:ext cx="1245600" cy="792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PDB STRUCTURES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2116950" y="1692375"/>
            <a:ext cx="4910100" cy="785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To study the differences in secondary structure we have to obtain a set of structures in PDB. These structures belong to SH2 domains of different proteins not only RASA1.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 b="20057" l="28956" r="31376" t="17143"/>
          <a:stretch/>
        </p:blipFill>
        <p:spPr>
          <a:xfrm>
            <a:off x="545325" y="2552875"/>
            <a:ext cx="1841625" cy="11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 rotWithShape="1">
          <a:blip r:embed="rId4">
            <a:alphaModFix/>
          </a:blip>
          <a:srcRect b="14948" l="20616" r="20463" t="8310"/>
          <a:stretch/>
        </p:blipFill>
        <p:spPr>
          <a:xfrm>
            <a:off x="2712725" y="2571747"/>
            <a:ext cx="2028400" cy="11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 rotWithShape="1">
          <a:blip r:embed="rId5">
            <a:alphaModFix/>
          </a:blip>
          <a:srcRect b="6623" l="27539" r="24789" t="9645"/>
          <a:stretch/>
        </p:blipFill>
        <p:spPr>
          <a:xfrm>
            <a:off x="4886572" y="2552888"/>
            <a:ext cx="1550023" cy="11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 rotWithShape="1">
          <a:blip r:embed="rId6">
            <a:alphaModFix/>
          </a:blip>
          <a:srcRect b="15433" l="25087" r="51642" t="0"/>
          <a:stretch/>
        </p:blipFill>
        <p:spPr>
          <a:xfrm>
            <a:off x="7027050" y="2345089"/>
            <a:ext cx="1095284" cy="15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 txBox="1"/>
          <p:nvPr/>
        </p:nvSpPr>
        <p:spPr>
          <a:xfrm>
            <a:off x="1052288" y="3722400"/>
            <a:ext cx="827700" cy="369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2c9w_A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3313063" y="3722400"/>
            <a:ext cx="827700" cy="369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2shp_A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5247725" y="3722400"/>
            <a:ext cx="827700" cy="369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1d1z_A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7160825" y="3722400"/>
            <a:ext cx="827700" cy="369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1a07_A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4140763" y="1259200"/>
            <a:ext cx="827700" cy="369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6pxc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Clustalw alignment and Conservation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 ANALYSIS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50" y="1156575"/>
            <a:ext cx="7918275" cy="38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Secondary Structure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 ANALYSIS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545438" y="836200"/>
            <a:ext cx="1245600" cy="792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Secondary structure alignment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825" y="1680050"/>
            <a:ext cx="7071400" cy="32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Superimposition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 ANALYSIS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b="14602" l="25562" r="21415" t="0"/>
          <a:stretch/>
        </p:blipFill>
        <p:spPr>
          <a:xfrm>
            <a:off x="2343313" y="884350"/>
            <a:ext cx="3620950" cy="24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200" y="3476724"/>
            <a:ext cx="4777175" cy="15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57675" y="459450"/>
            <a:ext cx="6883800" cy="40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Trebuchet MS"/>
                <a:ea typeface="Trebuchet MS"/>
                <a:cs typeface="Trebuchet MS"/>
                <a:sym typeface="Trebuchet MS"/>
              </a:rPr>
              <a:t>INDEX</a:t>
            </a:r>
            <a:endParaRPr b="1"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225475" y="987625"/>
            <a:ext cx="2130624" cy="688014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225475" y="2882275"/>
            <a:ext cx="2130624" cy="688014"/>
          </a:xfrm>
          <a:prstGeom prst="flowChartTerminator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STRUCTURE ANALYSIS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787900" y="987625"/>
            <a:ext cx="2130624" cy="688014"/>
          </a:xfrm>
          <a:prstGeom prst="flowChartTerminator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SEQUENCE ANALYSIS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3657275" y="2882275"/>
            <a:ext cx="2130624" cy="688014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380888" y="1675650"/>
            <a:ext cx="1819800" cy="9765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RASA1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1380888" y="3570300"/>
            <a:ext cx="1819800" cy="976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SECONDARY </a:t>
            </a:r>
            <a:r>
              <a:rPr lang="en-GB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SUPERIMPOSITION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ACTIVE SITE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943300" y="1675650"/>
            <a:ext cx="1819800" cy="9765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EVOLUTIONARY HISTORY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SEQUENCE ALIGNMENTS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3821150" y="3553825"/>
            <a:ext cx="1819800" cy="9765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 AFFECTING WHOLE PROTEIN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 IN THE SH2 DOMAIN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 IN STRUCTURE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867075" y="2882275"/>
            <a:ext cx="2130624" cy="688014"/>
          </a:xfrm>
          <a:prstGeom prst="flowChartTermina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030950" y="3553825"/>
            <a:ext cx="1819800" cy="976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Wild Type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Mutant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/>
          <p:nvPr/>
        </p:nvSpPr>
        <p:spPr>
          <a:xfrm>
            <a:off x="530400" y="396150"/>
            <a:ext cx="72372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Active site for</a:t>
            </a:r>
            <a:r>
              <a:rPr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-GB" sz="1600">
                <a:solidFill>
                  <a:srgbClr val="333333"/>
                </a:solidFill>
              </a:rPr>
              <a:t>p190RhoGAP </a:t>
            </a:r>
            <a:r>
              <a:rPr b="1" lang="en-GB" sz="1600">
                <a:solidFill>
                  <a:srgbClr val="333333"/>
                </a:solidFill>
              </a:rPr>
              <a:t>phosphotyrosine</a:t>
            </a:r>
            <a:r>
              <a:rPr b="1" lang="en-GB" sz="1600">
                <a:solidFill>
                  <a:srgbClr val="333333"/>
                </a:solidFill>
              </a:rPr>
              <a:t> peptide binding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 ANALYSIS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3" name="Google Shape;323;p32"/>
          <p:cNvPicPr preferRelativeResize="0"/>
          <p:nvPr/>
        </p:nvPicPr>
        <p:blipFill rotWithShape="1">
          <a:blip r:embed="rId3">
            <a:alphaModFix/>
          </a:blip>
          <a:srcRect b="0" l="3194" r="0" t="0"/>
          <a:stretch/>
        </p:blipFill>
        <p:spPr>
          <a:xfrm>
            <a:off x="540001" y="897450"/>
            <a:ext cx="4111625" cy="242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2"/>
          <p:cNvGrpSpPr/>
          <p:nvPr/>
        </p:nvGrpSpPr>
        <p:grpSpPr>
          <a:xfrm>
            <a:off x="1647675" y="3378738"/>
            <a:ext cx="2104475" cy="1257575"/>
            <a:chOff x="6556600" y="2295638"/>
            <a:chExt cx="2104475" cy="1257575"/>
          </a:xfrm>
        </p:grpSpPr>
        <p:sp>
          <p:nvSpPr>
            <p:cNvPr id="325" name="Google Shape;325;p32"/>
            <p:cNvSpPr txBox="1"/>
            <p:nvPr/>
          </p:nvSpPr>
          <p:spPr>
            <a:xfrm>
              <a:off x="7014366" y="3152866"/>
              <a:ext cx="1118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RASA1_SH2</a:t>
              </a:r>
              <a:endParaRPr b="1" sz="1200">
                <a:solidFill>
                  <a:srgbClr val="FFFFFF"/>
                </a:solidFill>
              </a:endParaRPr>
            </a:p>
          </p:txBody>
        </p:sp>
        <p:grpSp>
          <p:nvGrpSpPr>
            <p:cNvPr id="326" name="Google Shape;326;p32"/>
            <p:cNvGrpSpPr/>
            <p:nvPr/>
          </p:nvGrpSpPr>
          <p:grpSpPr>
            <a:xfrm>
              <a:off x="6556600" y="2295638"/>
              <a:ext cx="2104475" cy="1257575"/>
              <a:chOff x="2600075" y="2330175"/>
              <a:chExt cx="2104475" cy="1257575"/>
            </a:xfrm>
          </p:grpSpPr>
          <p:sp>
            <p:nvSpPr>
              <p:cNvPr id="327" name="Google Shape;327;p32"/>
              <p:cNvSpPr/>
              <p:nvPr/>
            </p:nvSpPr>
            <p:spPr>
              <a:xfrm>
                <a:off x="2600075" y="2878450"/>
                <a:ext cx="2104475" cy="709300"/>
              </a:xfrm>
              <a:custGeom>
                <a:rect b="b" l="l" r="r" t="t"/>
                <a:pathLst>
                  <a:path extrusionOk="0" h="28372" w="84179">
                    <a:moveTo>
                      <a:pt x="0" y="106"/>
                    </a:moveTo>
                    <a:lnTo>
                      <a:pt x="310" y="28372"/>
                    </a:lnTo>
                    <a:lnTo>
                      <a:pt x="84179" y="28062"/>
                    </a:lnTo>
                    <a:lnTo>
                      <a:pt x="83868" y="106"/>
                    </a:lnTo>
                    <a:lnTo>
                      <a:pt x="72756" y="0"/>
                    </a:lnTo>
                    <a:lnTo>
                      <a:pt x="72756" y="12421"/>
                    </a:lnTo>
                    <a:lnTo>
                      <a:pt x="60183" y="12421"/>
                    </a:lnTo>
                    <a:lnTo>
                      <a:pt x="60183" y="0"/>
                    </a:lnTo>
                    <a:lnTo>
                      <a:pt x="23988" y="176"/>
                    </a:lnTo>
                    <a:lnTo>
                      <a:pt x="11415" y="12597"/>
                    </a:lnTo>
                    <a:lnTo>
                      <a:pt x="6081" y="376"/>
                    </a:lnTo>
                    <a:close/>
                  </a:path>
                </a:pathLst>
              </a:cu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8" name="Google Shape;328;p32"/>
              <p:cNvSpPr txBox="1"/>
              <p:nvPr/>
            </p:nvSpPr>
            <p:spPr>
              <a:xfrm>
                <a:off x="2742575" y="2756100"/>
                <a:ext cx="442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pY</a:t>
                </a:r>
                <a:endParaRPr b="1"/>
              </a:p>
            </p:txBody>
          </p:sp>
          <p:sp>
            <p:nvSpPr>
              <p:cNvPr id="329" name="Google Shape;329;p32"/>
              <p:cNvSpPr txBox="1"/>
              <p:nvPr/>
            </p:nvSpPr>
            <p:spPr>
              <a:xfrm>
                <a:off x="4114175" y="2878450"/>
                <a:ext cx="304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P</a:t>
                </a:r>
                <a:endParaRPr b="1"/>
              </a:p>
            </p:txBody>
          </p:sp>
          <p:cxnSp>
            <p:nvCxnSpPr>
              <p:cNvPr id="330" name="Google Shape;330;p32"/>
              <p:cNvCxnSpPr/>
              <p:nvPr/>
            </p:nvCxnSpPr>
            <p:spPr>
              <a:xfrm flipH="1" rot="10800000">
                <a:off x="2987272" y="2627434"/>
                <a:ext cx="197700" cy="12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1" name="Google Shape;331;p32"/>
              <p:cNvCxnSpPr/>
              <p:nvPr/>
            </p:nvCxnSpPr>
            <p:spPr>
              <a:xfrm>
                <a:off x="3185375" y="2625600"/>
                <a:ext cx="847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32"/>
              <p:cNvCxnSpPr/>
              <p:nvPr/>
            </p:nvCxnSpPr>
            <p:spPr>
              <a:xfrm>
                <a:off x="4033728" y="2625725"/>
                <a:ext cx="166800" cy="158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3" name="Google Shape;333;p32"/>
              <p:cNvSpPr txBox="1"/>
              <p:nvPr/>
            </p:nvSpPr>
            <p:spPr>
              <a:xfrm>
                <a:off x="3011600" y="2330175"/>
                <a:ext cx="514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/>
                  <a:t>+1</a:t>
                </a:r>
                <a:endParaRPr b="1" sz="1100"/>
              </a:p>
            </p:txBody>
          </p:sp>
          <p:sp>
            <p:nvSpPr>
              <p:cNvPr id="334" name="Google Shape;334;p32"/>
              <p:cNvSpPr txBox="1"/>
              <p:nvPr/>
            </p:nvSpPr>
            <p:spPr>
              <a:xfrm>
                <a:off x="3829025" y="2330175"/>
                <a:ext cx="514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/>
                  <a:t>+2</a:t>
                </a:r>
                <a:endParaRPr b="1" sz="1100"/>
              </a:p>
            </p:txBody>
          </p:sp>
          <p:sp>
            <p:nvSpPr>
              <p:cNvPr id="335" name="Google Shape;335;p32"/>
              <p:cNvSpPr txBox="1"/>
              <p:nvPr/>
            </p:nvSpPr>
            <p:spPr>
              <a:xfrm>
                <a:off x="3057841" y="3187403"/>
                <a:ext cx="1118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rgbClr val="FFFFFF"/>
                    </a:solidFill>
                  </a:rPr>
                  <a:t>RASA1_SH2</a:t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336" name="Google Shape;336;p32"/>
          <p:cNvPicPr preferRelativeResize="0"/>
          <p:nvPr/>
        </p:nvPicPr>
        <p:blipFill rotWithShape="1">
          <a:blip r:embed="rId4">
            <a:alphaModFix/>
          </a:blip>
          <a:srcRect b="0" l="28382" r="28112" t="0"/>
          <a:stretch/>
        </p:blipFill>
        <p:spPr>
          <a:xfrm>
            <a:off x="530400" y="3858850"/>
            <a:ext cx="961248" cy="1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 rotWithShape="1">
          <a:blip r:embed="rId5">
            <a:alphaModFix/>
          </a:blip>
          <a:srcRect b="0" l="26653" r="28179" t="0"/>
          <a:stretch/>
        </p:blipFill>
        <p:spPr>
          <a:xfrm>
            <a:off x="3844050" y="3777350"/>
            <a:ext cx="1006001" cy="109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 rotWithShape="1">
          <a:blip r:embed="rId6">
            <a:alphaModFix/>
          </a:blip>
          <a:srcRect b="-1300" l="19748" r="26485" t="1300"/>
          <a:stretch/>
        </p:blipFill>
        <p:spPr>
          <a:xfrm>
            <a:off x="5052307" y="897450"/>
            <a:ext cx="3661970" cy="3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5391950" y="4313400"/>
            <a:ext cx="35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9900"/>
                </a:highlight>
              </a:rPr>
              <a:t> </a:t>
            </a:r>
            <a:r>
              <a:rPr b="1" lang="en-GB">
                <a:highlight>
                  <a:srgbClr val="FF9900"/>
                </a:highlight>
              </a:rPr>
              <a:t>p190RhoGAP →</a:t>
            </a:r>
            <a:r>
              <a:rPr lang="en-GB">
                <a:highlight>
                  <a:srgbClr val="FF9900"/>
                </a:highlight>
              </a:rPr>
              <a:t> </a:t>
            </a:r>
            <a:r>
              <a:rPr b="1" lang="en-GB">
                <a:highlight>
                  <a:srgbClr val="E6E617"/>
                </a:highlight>
              </a:rPr>
              <a:t>X</a:t>
            </a:r>
            <a:r>
              <a:rPr b="1" lang="en-GB">
                <a:highlight>
                  <a:srgbClr val="E6E617"/>
                </a:highlight>
              </a:rPr>
              <a:t>EEENI 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</a:rPr>
              <a:t>Y</a:t>
            </a:r>
            <a:r>
              <a:rPr b="1" lang="en-GB">
                <a:solidFill>
                  <a:schemeClr val="lt1"/>
                </a:solidFill>
                <a:highlight>
                  <a:srgbClr val="E6E617"/>
                </a:highlight>
              </a:rPr>
              <a:t> </a:t>
            </a:r>
            <a:r>
              <a:rPr b="1" lang="en-GB">
                <a:highlight>
                  <a:srgbClr val="E6E617"/>
                </a:highlight>
              </a:rPr>
              <a:t>SV 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</a:rPr>
              <a:t>P</a:t>
            </a:r>
            <a:r>
              <a:rPr b="1" lang="en-GB">
                <a:highlight>
                  <a:srgbClr val="E6E617"/>
                </a:highlight>
              </a:rPr>
              <a:t> HDST</a:t>
            </a:r>
            <a:endParaRPr b="1">
              <a:highlight>
                <a:srgbClr val="E6E617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9501" l="31792" r="29936" t="2524"/>
          <a:stretch/>
        </p:blipFill>
        <p:spPr>
          <a:xfrm>
            <a:off x="254475" y="1377875"/>
            <a:ext cx="2902776" cy="30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 rotWithShape="1">
          <a:blip r:embed="rId4">
            <a:alphaModFix/>
          </a:blip>
          <a:srcRect b="0" l="6959" r="17064" t="0"/>
          <a:stretch/>
        </p:blipFill>
        <p:spPr>
          <a:xfrm>
            <a:off x="2970975" y="835750"/>
            <a:ext cx="5884924" cy="37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/>
          <p:nvPr/>
        </p:nvSpPr>
        <p:spPr>
          <a:xfrm>
            <a:off x="652850" y="2434238"/>
            <a:ext cx="1169400" cy="936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33"/>
          <p:cNvCxnSpPr>
            <a:stCxn id="346" idx="0"/>
          </p:cNvCxnSpPr>
          <p:nvPr/>
        </p:nvCxnSpPr>
        <p:spPr>
          <a:xfrm flipH="1" rot="10800000">
            <a:off x="1237550" y="1022738"/>
            <a:ext cx="2195400" cy="141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3"/>
          <p:cNvCxnSpPr>
            <a:stCxn id="346" idx="4"/>
          </p:cNvCxnSpPr>
          <p:nvPr/>
        </p:nvCxnSpPr>
        <p:spPr>
          <a:xfrm>
            <a:off x="1237550" y="3371138"/>
            <a:ext cx="2287200" cy="11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3"/>
          <p:cNvSpPr txBox="1"/>
          <p:nvPr/>
        </p:nvSpPr>
        <p:spPr>
          <a:xfrm>
            <a:off x="505900" y="4341500"/>
            <a:ext cx="2614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Residues involved: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ARG 188, ARG 207, SER 209, HIS 229, </a:t>
            </a:r>
            <a:r>
              <a:rPr lang="en-GB" sz="1100">
                <a:solidFill>
                  <a:schemeClr val="dk1"/>
                </a:solidFill>
              </a:rPr>
              <a:t>ARG 231</a:t>
            </a:r>
            <a:endParaRPr/>
          </a:p>
        </p:txBody>
      </p:sp>
      <p:sp>
        <p:nvSpPr>
          <p:cNvPr id="350" name="Google Shape;350;p33"/>
          <p:cNvSpPr/>
          <p:nvPr/>
        </p:nvSpPr>
        <p:spPr>
          <a:xfrm>
            <a:off x="505900" y="390025"/>
            <a:ext cx="72372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Active site: Binding Pocket for pY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7580400" y="332800"/>
            <a:ext cx="1136322" cy="502956"/>
          </a:xfrm>
          <a:prstGeom prst="flowChartTerminator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 ANALYSIS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5034225" y="1639725"/>
            <a:ext cx="75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00"/>
                </a:solidFill>
              </a:rPr>
              <a:t>ARG207</a:t>
            </a:r>
            <a:endParaRPr b="1" sz="800">
              <a:solidFill>
                <a:srgbClr val="FFFF00"/>
              </a:solidFill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6708025" y="1543200"/>
            <a:ext cx="753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E6E617"/>
                </a:solidFill>
              </a:rPr>
              <a:t>ARG231</a:t>
            </a:r>
            <a:endParaRPr b="1" sz="700">
              <a:solidFill>
                <a:srgbClr val="E6E617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4195500" y="3459075"/>
            <a:ext cx="75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00"/>
                </a:solidFill>
              </a:rPr>
              <a:t>ARG188</a:t>
            </a:r>
            <a:endParaRPr b="1" sz="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4"/>
          <p:cNvPicPr preferRelativeResize="0"/>
          <p:nvPr/>
        </p:nvPicPr>
        <p:blipFill rotWithShape="1">
          <a:blip r:embed="rId3">
            <a:alphaModFix/>
          </a:blip>
          <a:srcRect b="0" l="27524" r="26890" t="0"/>
          <a:stretch/>
        </p:blipFill>
        <p:spPr>
          <a:xfrm>
            <a:off x="4571650" y="957662"/>
            <a:ext cx="4145076" cy="4070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4"/>
          <p:cNvGrpSpPr/>
          <p:nvPr/>
        </p:nvGrpSpPr>
        <p:grpSpPr>
          <a:xfrm>
            <a:off x="176175" y="1077747"/>
            <a:ext cx="4395468" cy="3694588"/>
            <a:chOff x="359391" y="51675"/>
            <a:chExt cx="4631684" cy="3870300"/>
          </a:xfrm>
        </p:grpSpPr>
        <p:pic>
          <p:nvPicPr>
            <p:cNvPr id="361" name="Google Shape;361;p34"/>
            <p:cNvPicPr preferRelativeResize="0"/>
            <p:nvPr/>
          </p:nvPicPr>
          <p:blipFill rotWithShape="1">
            <a:blip r:embed="rId4">
              <a:alphaModFix/>
            </a:blip>
            <a:srcRect b="9501" l="31792" r="29936" t="2524"/>
            <a:stretch/>
          </p:blipFill>
          <p:spPr>
            <a:xfrm>
              <a:off x="359391" y="380194"/>
              <a:ext cx="3082797" cy="3238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4"/>
            <p:cNvSpPr/>
            <p:nvPr/>
          </p:nvSpPr>
          <p:spPr>
            <a:xfrm>
              <a:off x="1871375" y="1506375"/>
              <a:ext cx="1041000" cy="9000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3" name="Google Shape;363;p34"/>
            <p:cNvCxnSpPr>
              <a:stCxn id="362" idx="0"/>
            </p:cNvCxnSpPr>
            <p:nvPr/>
          </p:nvCxnSpPr>
          <p:spPr>
            <a:xfrm flipH="1" rot="10800000">
              <a:off x="2391875" y="51675"/>
              <a:ext cx="2599200" cy="1454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34"/>
            <p:cNvCxnSpPr/>
            <p:nvPr/>
          </p:nvCxnSpPr>
          <p:spPr>
            <a:xfrm>
              <a:off x="2471475" y="2406375"/>
              <a:ext cx="2513100" cy="1515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5" name="Google Shape;365;p34"/>
          <p:cNvSpPr txBox="1"/>
          <p:nvPr/>
        </p:nvSpPr>
        <p:spPr>
          <a:xfrm>
            <a:off x="505900" y="4341500"/>
            <a:ext cx="261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Residues involved: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PHE 230, ILE 241, TYR 256, LEU 262</a:t>
            </a:r>
            <a:endParaRPr sz="1100"/>
          </a:p>
        </p:txBody>
      </p:sp>
      <p:sp>
        <p:nvSpPr>
          <p:cNvPr id="366" name="Google Shape;366;p34"/>
          <p:cNvSpPr/>
          <p:nvPr/>
        </p:nvSpPr>
        <p:spPr>
          <a:xfrm>
            <a:off x="505900" y="390025"/>
            <a:ext cx="72372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Active site : Binding Pocket for Proline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7580400" y="332800"/>
            <a:ext cx="1136322" cy="502956"/>
          </a:xfrm>
          <a:prstGeom prst="flowChartTerminator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 ANALYSIS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idx="4294967295" type="ctrTitle"/>
          </p:nvPr>
        </p:nvSpPr>
        <p:spPr>
          <a:xfrm>
            <a:off x="1400700" y="1735450"/>
            <a:ext cx="6342600" cy="1348500"/>
          </a:xfrm>
          <a:prstGeom prst="rect">
            <a:avLst/>
          </a:prstGeom>
          <a:solidFill>
            <a:srgbClr val="D9D2E9"/>
          </a:solidFill>
          <a:ln cap="flat" cmpd="sng" w="381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Trebuchet MS"/>
                <a:ea typeface="Trebuchet MS"/>
                <a:cs typeface="Trebuchet MS"/>
                <a:sym typeface="Trebuchet MS"/>
              </a:rPr>
              <a:t>Modelling Mutations</a:t>
            </a:r>
            <a:endParaRPr sz="4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Trebuchet MS"/>
                <a:ea typeface="Trebuchet MS"/>
                <a:cs typeface="Trebuchet MS"/>
                <a:sym typeface="Trebuchet MS"/>
              </a:rPr>
              <a:t>Mutations found in Conserved regions of the sequences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 found in Conserved regions of the sequences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8" name="Google Shape;378;p36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950" y="934325"/>
            <a:ext cx="6588650" cy="40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b="9576" l="37449" r="22752" t="7298"/>
          <a:stretch/>
        </p:blipFill>
        <p:spPr>
          <a:xfrm>
            <a:off x="4930875" y="1568063"/>
            <a:ext cx="2867900" cy="299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4">
            <a:alphaModFix/>
          </a:blip>
          <a:srcRect b="0" l="25146" r="22832" t="0"/>
          <a:stretch/>
        </p:blipFill>
        <p:spPr>
          <a:xfrm rot="-5399995">
            <a:off x="1245476" y="1630654"/>
            <a:ext cx="3104549" cy="286789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 found in Conserved regions of the sequences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540000" y="904000"/>
            <a:ext cx="27564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Mutations are </a:t>
            </a:r>
            <a:r>
              <a:rPr lang="en-GB"/>
              <a:t>highlighted</a:t>
            </a:r>
            <a:r>
              <a:rPr lang="en-GB"/>
              <a:t> in red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418" y="787100"/>
            <a:ext cx="4202443" cy="198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 rotWithShape="1">
          <a:blip r:embed="rId4">
            <a:alphaModFix/>
          </a:blip>
          <a:srcRect b="36956" l="22737" r="32799" t="14885"/>
          <a:stretch/>
        </p:blipFill>
        <p:spPr>
          <a:xfrm>
            <a:off x="1366727" y="2771579"/>
            <a:ext cx="2933350" cy="229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 rotWithShape="1">
          <a:blip r:embed="rId5">
            <a:alphaModFix/>
          </a:blip>
          <a:srcRect b="25091" l="18946" r="15876" t="11015"/>
          <a:stretch/>
        </p:blipFill>
        <p:spPr>
          <a:xfrm>
            <a:off x="4864746" y="2575551"/>
            <a:ext cx="3517283" cy="249219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/>
          <p:nvPr/>
        </p:nvSpPr>
        <p:spPr>
          <a:xfrm>
            <a:off x="2508957" y="1672925"/>
            <a:ext cx="515700" cy="474000"/>
          </a:xfrm>
          <a:prstGeom prst="ellipse">
            <a:avLst/>
          </a:prstGeom>
          <a:noFill/>
          <a:ln cap="flat" cmpd="sng" w="28575">
            <a:solidFill>
              <a:srgbClr val="CDF3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38"/>
          <p:cNvCxnSpPr>
            <a:stCxn id="396" idx="3"/>
          </p:cNvCxnSpPr>
          <p:nvPr/>
        </p:nvCxnSpPr>
        <p:spPr>
          <a:xfrm flipH="1">
            <a:off x="1754079" y="2077509"/>
            <a:ext cx="830400" cy="11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8"/>
          <p:cNvCxnSpPr>
            <a:stCxn id="396" idx="5"/>
          </p:cNvCxnSpPr>
          <p:nvPr/>
        </p:nvCxnSpPr>
        <p:spPr>
          <a:xfrm>
            <a:off x="2949134" y="2077509"/>
            <a:ext cx="836700" cy="10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8"/>
          <p:cNvSpPr/>
          <p:nvPr/>
        </p:nvSpPr>
        <p:spPr>
          <a:xfrm>
            <a:off x="4763788" y="1008968"/>
            <a:ext cx="1190400" cy="948600"/>
          </a:xfrm>
          <a:prstGeom prst="ellipse">
            <a:avLst/>
          </a:prstGeom>
          <a:noFill/>
          <a:ln cap="flat" cmpd="sng" w="28575">
            <a:solidFill>
              <a:srgbClr val="B2F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0" name="Google Shape;400;p38"/>
          <p:cNvCxnSpPr>
            <a:stCxn id="395" idx="1"/>
            <a:endCxn id="399" idx="4"/>
          </p:cNvCxnSpPr>
          <p:nvPr/>
        </p:nvCxnSpPr>
        <p:spPr>
          <a:xfrm flipH="1" rot="10800000">
            <a:off x="4864746" y="1957450"/>
            <a:ext cx="494100" cy="18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8"/>
          <p:cNvCxnSpPr>
            <a:endCxn id="399" idx="5"/>
          </p:cNvCxnSpPr>
          <p:nvPr/>
        </p:nvCxnSpPr>
        <p:spPr>
          <a:xfrm rot="10800000">
            <a:off x="5779858" y="1818648"/>
            <a:ext cx="922200" cy="8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38"/>
          <p:cNvSpPr txBox="1"/>
          <p:nvPr/>
        </p:nvSpPr>
        <p:spPr>
          <a:xfrm>
            <a:off x="6742465" y="1600854"/>
            <a:ext cx="1220700" cy="384900"/>
          </a:xfrm>
          <a:prstGeom prst="rect">
            <a:avLst/>
          </a:prstGeom>
          <a:solidFill>
            <a:srgbClr val="43BCB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p190RhoGAP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593889" y="1439748"/>
            <a:ext cx="772800" cy="338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RAS-GTP </a:t>
            </a:r>
            <a:endParaRPr sz="1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6742465" y="1168381"/>
            <a:ext cx="852000" cy="30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SH2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38"/>
          <p:cNvSpPr/>
          <p:nvPr/>
        </p:nvSpPr>
        <p:spPr>
          <a:xfrm>
            <a:off x="557058" y="1818619"/>
            <a:ext cx="1293900" cy="305100"/>
          </a:xfrm>
          <a:prstGeom prst="rect">
            <a:avLst/>
          </a:prstGeom>
          <a:solidFill>
            <a:srgbClr val="D89C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RasGAP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412175" y="2188580"/>
            <a:ext cx="182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RasGAP hydrolyzes RAS-GTP to RAS-GDP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Inactivation of RAS pathway</a:t>
            </a:r>
            <a:endParaRPr b="1" sz="11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6742465" y="2110032"/>
            <a:ext cx="195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Increases activity of RasGAP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Inhibits rho and ras pathway</a:t>
            </a:r>
            <a:endParaRPr b="1" sz="11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8" name="Google Shape;408;p38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Effect of Mutations in RAS_GAP and SH2 domain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9" name="Google Shape;409;p38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/>
          <p:nvPr/>
        </p:nvSpPr>
        <p:spPr>
          <a:xfrm>
            <a:off x="537700" y="396150"/>
            <a:ext cx="72300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SH2 domain : </a:t>
            </a: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Wild type vs mutant type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537700" y="882875"/>
            <a:ext cx="16767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Trebuchet MS"/>
                <a:ea typeface="Trebuchet MS"/>
                <a:cs typeface="Trebuchet MS"/>
                <a:sym typeface="Trebuchet MS"/>
              </a:rPr>
              <a:t>Position 229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7" name="Google Shape;417;p39"/>
          <p:cNvSpPr txBox="1"/>
          <p:nvPr/>
        </p:nvSpPr>
        <p:spPr>
          <a:xfrm>
            <a:off x="537700" y="1267775"/>
            <a:ext cx="1676700" cy="523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Reference residue: </a:t>
            </a: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Alterated residue: </a:t>
            </a: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475" y="2251034"/>
            <a:ext cx="3023700" cy="26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4">
            <a:alphaModFix/>
          </a:blip>
          <a:srcRect b="24075" l="0" r="0" t="0"/>
          <a:stretch/>
        </p:blipFill>
        <p:spPr>
          <a:xfrm>
            <a:off x="5498250" y="2323576"/>
            <a:ext cx="3310250" cy="25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/>
          <p:nvPr/>
        </p:nvSpPr>
        <p:spPr>
          <a:xfrm>
            <a:off x="6332798" y="3245958"/>
            <a:ext cx="1784100" cy="14544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1" name="Google Shape;421;p39"/>
          <p:cNvGraphicFramePr/>
          <p:nvPr/>
        </p:nvGraphicFramePr>
        <p:xfrm>
          <a:off x="538446" y="25949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64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Prosa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Z-scores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Template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-6.31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Pos 229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-6.23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2" name="Google Shape;422;p39"/>
          <p:cNvGraphicFramePr/>
          <p:nvPr/>
        </p:nvGraphicFramePr>
        <p:xfrm>
          <a:off x="538459" y="17909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64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Nature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hMerge="1"/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HIS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+</a:t>
                      </a:r>
                      <a:endParaRPr b="1" sz="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TYR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Polar Neutral</a:t>
                      </a:r>
                      <a:endParaRPr b="1" sz="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23" name="Google Shape;423;p39"/>
          <p:cNvSpPr txBox="1"/>
          <p:nvPr/>
        </p:nvSpPr>
        <p:spPr>
          <a:xfrm>
            <a:off x="529930" y="3393605"/>
            <a:ext cx="1715400" cy="15855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rebuchet MS"/>
                <a:ea typeface="Trebuchet MS"/>
                <a:cs typeface="Trebuchet MS"/>
                <a:sym typeface="Trebuchet MS"/>
              </a:rPr>
              <a:t>p190rhoGAP cannot bind</a:t>
            </a:r>
            <a:endParaRPr b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lang="en-GB" sz="900">
                <a:latin typeface="Trebuchet MS"/>
                <a:ea typeface="Trebuchet MS"/>
                <a:cs typeface="Trebuchet MS"/>
                <a:sym typeface="Trebuchet MS"/>
              </a:rPr>
              <a:t> Binding pocket for PTR of rhoGAP which is one of  the two main residues that SH2 can recognize gets distorted.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b="1" lang="en-GB" sz="9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900">
                <a:latin typeface="Trebuchet MS"/>
                <a:ea typeface="Trebuchet MS"/>
                <a:cs typeface="Trebuchet MS"/>
                <a:sym typeface="Trebuchet MS"/>
              </a:rPr>
              <a:t>RAS pathway will not be inhibited from over activation </a:t>
            </a:r>
            <a:endParaRPr b="1"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b="1" lang="en-GB" sz="8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900">
                <a:latin typeface="Trebuchet MS"/>
                <a:ea typeface="Trebuchet MS"/>
                <a:cs typeface="Trebuchet MS"/>
                <a:sym typeface="Trebuchet MS"/>
              </a:rPr>
              <a:t>uncontrolled cell proliferation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3422575" y="890675"/>
            <a:ext cx="9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Trebuchet MS"/>
                <a:ea typeface="Trebuchet MS"/>
                <a:cs typeface="Trebuchet MS"/>
                <a:sym typeface="Trebuchet MS"/>
              </a:rPr>
              <a:t>Wild Type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25" name="Google Shape;425;p39"/>
          <p:cNvGrpSpPr/>
          <p:nvPr/>
        </p:nvGrpSpPr>
        <p:grpSpPr>
          <a:xfrm>
            <a:off x="3200553" y="1234950"/>
            <a:ext cx="1436725" cy="990801"/>
            <a:chOff x="6556600" y="2157198"/>
            <a:chExt cx="2104475" cy="1587568"/>
          </a:xfrm>
        </p:grpSpPr>
        <p:sp>
          <p:nvSpPr>
            <p:cNvPr id="426" name="Google Shape;426;p39"/>
            <p:cNvSpPr txBox="1"/>
            <p:nvPr/>
          </p:nvSpPr>
          <p:spPr>
            <a:xfrm>
              <a:off x="7014366" y="3152866"/>
              <a:ext cx="1118400" cy="5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  <p:grpSp>
          <p:nvGrpSpPr>
            <p:cNvPr id="427" name="Google Shape;427;p39"/>
            <p:cNvGrpSpPr/>
            <p:nvPr/>
          </p:nvGrpSpPr>
          <p:grpSpPr>
            <a:xfrm>
              <a:off x="6556600" y="2157198"/>
              <a:ext cx="2104475" cy="1405527"/>
              <a:chOff x="2600075" y="2191736"/>
              <a:chExt cx="2104475" cy="1405527"/>
            </a:xfrm>
          </p:grpSpPr>
          <p:sp>
            <p:nvSpPr>
              <p:cNvPr id="428" name="Google Shape;428;p39"/>
              <p:cNvSpPr/>
              <p:nvPr/>
            </p:nvSpPr>
            <p:spPr>
              <a:xfrm>
                <a:off x="2600075" y="2878450"/>
                <a:ext cx="2104475" cy="709300"/>
              </a:xfrm>
              <a:custGeom>
                <a:rect b="b" l="l" r="r" t="t"/>
                <a:pathLst>
                  <a:path extrusionOk="0" h="28372" w="84179">
                    <a:moveTo>
                      <a:pt x="0" y="106"/>
                    </a:moveTo>
                    <a:lnTo>
                      <a:pt x="310" y="28372"/>
                    </a:lnTo>
                    <a:lnTo>
                      <a:pt x="84179" y="28062"/>
                    </a:lnTo>
                    <a:lnTo>
                      <a:pt x="83868" y="106"/>
                    </a:lnTo>
                    <a:lnTo>
                      <a:pt x="72756" y="0"/>
                    </a:lnTo>
                    <a:lnTo>
                      <a:pt x="72756" y="12421"/>
                    </a:lnTo>
                    <a:lnTo>
                      <a:pt x="60183" y="12421"/>
                    </a:lnTo>
                    <a:lnTo>
                      <a:pt x="60183" y="0"/>
                    </a:lnTo>
                    <a:lnTo>
                      <a:pt x="23988" y="176"/>
                    </a:lnTo>
                    <a:lnTo>
                      <a:pt x="11415" y="12597"/>
                    </a:lnTo>
                    <a:lnTo>
                      <a:pt x="6081" y="376"/>
                    </a:lnTo>
                    <a:close/>
                  </a:path>
                </a:pathLst>
              </a:cu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9" name="Google Shape;429;p39"/>
              <p:cNvSpPr txBox="1"/>
              <p:nvPr/>
            </p:nvSpPr>
            <p:spPr>
              <a:xfrm>
                <a:off x="2721506" y="2657085"/>
                <a:ext cx="563700" cy="54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/>
                  <a:t>pY</a:t>
                </a:r>
                <a:endParaRPr b="1" sz="1000"/>
              </a:p>
            </p:txBody>
          </p:sp>
          <p:sp>
            <p:nvSpPr>
              <p:cNvPr id="430" name="Google Shape;430;p39"/>
              <p:cNvSpPr txBox="1"/>
              <p:nvPr/>
            </p:nvSpPr>
            <p:spPr>
              <a:xfrm>
                <a:off x="4023652" y="2657332"/>
                <a:ext cx="304800" cy="6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P</a:t>
                </a:r>
                <a:endParaRPr b="1" sz="900"/>
              </a:p>
            </p:txBody>
          </p:sp>
          <p:cxnSp>
            <p:nvCxnSpPr>
              <p:cNvPr id="431" name="Google Shape;431;p39"/>
              <p:cNvCxnSpPr/>
              <p:nvPr/>
            </p:nvCxnSpPr>
            <p:spPr>
              <a:xfrm flipH="1" rot="10800000">
                <a:off x="2987272" y="2627434"/>
                <a:ext cx="197700" cy="12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2" name="Google Shape;432;p39"/>
              <p:cNvCxnSpPr/>
              <p:nvPr/>
            </p:nvCxnSpPr>
            <p:spPr>
              <a:xfrm>
                <a:off x="3185375" y="2625600"/>
                <a:ext cx="847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3" name="Google Shape;433;p39"/>
              <p:cNvCxnSpPr/>
              <p:nvPr/>
            </p:nvCxnSpPr>
            <p:spPr>
              <a:xfrm>
                <a:off x="4033728" y="2625725"/>
                <a:ext cx="166800" cy="158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4" name="Google Shape;434;p39"/>
              <p:cNvSpPr txBox="1"/>
              <p:nvPr/>
            </p:nvSpPr>
            <p:spPr>
              <a:xfrm>
                <a:off x="3011600" y="2191736"/>
                <a:ext cx="514500" cy="4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+1</a:t>
                </a:r>
                <a:endParaRPr b="1" sz="700"/>
              </a:p>
            </p:txBody>
          </p:sp>
          <p:sp>
            <p:nvSpPr>
              <p:cNvPr id="435" name="Google Shape;435;p39"/>
              <p:cNvSpPr txBox="1"/>
              <p:nvPr/>
            </p:nvSpPr>
            <p:spPr>
              <a:xfrm>
                <a:off x="3829025" y="2208079"/>
                <a:ext cx="514500" cy="4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+2</a:t>
                </a:r>
                <a:endParaRPr b="1" sz="700"/>
              </a:p>
            </p:txBody>
          </p:sp>
          <p:sp>
            <p:nvSpPr>
              <p:cNvPr id="436" name="Google Shape;436;p39"/>
              <p:cNvSpPr txBox="1"/>
              <p:nvPr/>
            </p:nvSpPr>
            <p:spPr>
              <a:xfrm>
                <a:off x="3232634" y="3029962"/>
                <a:ext cx="12858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>
                    <a:solidFill>
                      <a:srgbClr val="FFFFFF"/>
                    </a:solidFill>
                  </a:rPr>
                  <a:t>SH2</a:t>
                </a:r>
                <a:endParaRPr b="1" sz="11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37" name="Google Shape;437;p39"/>
          <p:cNvSpPr txBox="1"/>
          <p:nvPr/>
        </p:nvSpPr>
        <p:spPr>
          <a:xfrm>
            <a:off x="6546775" y="890675"/>
            <a:ext cx="9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Trebuchet MS"/>
                <a:ea typeface="Trebuchet MS"/>
                <a:cs typeface="Trebuchet MS"/>
                <a:sym typeface="Trebuchet MS"/>
              </a:rPr>
              <a:t>Mutant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38" name="Google Shape;438;p39"/>
          <p:cNvGrpSpPr/>
          <p:nvPr/>
        </p:nvGrpSpPr>
        <p:grpSpPr>
          <a:xfrm>
            <a:off x="6172353" y="1234950"/>
            <a:ext cx="1436725" cy="990801"/>
            <a:chOff x="6556600" y="2157198"/>
            <a:chExt cx="2104475" cy="1587568"/>
          </a:xfrm>
        </p:grpSpPr>
        <p:sp>
          <p:nvSpPr>
            <p:cNvPr id="439" name="Google Shape;439;p39"/>
            <p:cNvSpPr txBox="1"/>
            <p:nvPr/>
          </p:nvSpPr>
          <p:spPr>
            <a:xfrm>
              <a:off x="7014366" y="3152866"/>
              <a:ext cx="1118400" cy="5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  <p:grpSp>
          <p:nvGrpSpPr>
            <p:cNvPr id="440" name="Google Shape;440;p39"/>
            <p:cNvGrpSpPr/>
            <p:nvPr/>
          </p:nvGrpSpPr>
          <p:grpSpPr>
            <a:xfrm>
              <a:off x="6556600" y="2157198"/>
              <a:ext cx="2104475" cy="1405527"/>
              <a:chOff x="2600075" y="2191736"/>
              <a:chExt cx="2104475" cy="1405527"/>
            </a:xfrm>
          </p:grpSpPr>
          <p:sp>
            <p:nvSpPr>
              <p:cNvPr id="441" name="Google Shape;441;p39"/>
              <p:cNvSpPr/>
              <p:nvPr/>
            </p:nvSpPr>
            <p:spPr>
              <a:xfrm>
                <a:off x="2600075" y="2878450"/>
                <a:ext cx="2104475" cy="709300"/>
              </a:xfrm>
              <a:custGeom>
                <a:rect b="b" l="l" r="r" t="t"/>
                <a:pathLst>
                  <a:path extrusionOk="0" h="28372" w="84179">
                    <a:moveTo>
                      <a:pt x="0" y="106"/>
                    </a:moveTo>
                    <a:lnTo>
                      <a:pt x="310" y="28372"/>
                    </a:lnTo>
                    <a:lnTo>
                      <a:pt x="84179" y="28062"/>
                    </a:lnTo>
                    <a:lnTo>
                      <a:pt x="83868" y="106"/>
                    </a:lnTo>
                    <a:lnTo>
                      <a:pt x="72756" y="0"/>
                    </a:lnTo>
                    <a:lnTo>
                      <a:pt x="72756" y="12421"/>
                    </a:lnTo>
                    <a:lnTo>
                      <a:pt x="60183" y="12421"/>
                    </a:lnTo>
                    <a:lnTo>
                      <a:pt x="60183" y="0"/>
                    </a:lnTo>
                    <a:lnTo>
                      <a:pt x="23988" y="176"/>
                    </a:lnTo>
                    <a:lnTo>
                      <a:pt x="11415" y="12597"/>
                    </a:lnTo>
                    <a:lnTo>
                      <a:pt x="6081" y="376"/>
                    </a:lnTo>
                    <a:close/>
                  </a:path>
                </a:pathLst>
              </a:cu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42" name="Google Shape;442;p39"/>
              <p:cNvSpPr txBox="1"/>
              <p:nvPr/>
            </p:nvSpPr>
            <p:spPr>
              <a:xfrm>
                <a:off x="4023652" y="2657332"/>
                <a:ext cx="304800" cy="6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P</a:t>
                </a:r>
                <a:endParaRPr b="1" sz="900"/>
              </a:p>
            </p:txBody>
          </p:sp>
          <p:cxnSp>
            <p:nvCxnSpPr>
              <p:cNvPr id="443" name="Google Shape;443;p39"/>
              <p:cNvCxnSpPr/>
              <p:nvPr/>
            </p:nvCxnSpPr>
            <p:spPr>
              <a:xfrm flipH="1" rot="10800000">
                <a:off x="2987272" y="2627434"/>
                <a:ext cx="197700" cy="12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4" name="Google Shape;444;p39"/>
              <p:cNvCxnSpPr/>
              <p:nvPr/>
            </p:nvCxnSpPr>
            <p:spPr>
              <a:xfrm>
                <a:off x="3185375" y="2625600"/>
                <a:ext cx="847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5" name="Google Shape;445;p39"/>
              <p:cNvCxnSpPr/>
              <p:nvPr/>
            </p:nvCxnSpPr>
            <p:spPr>
              <a:xfrm>
                <a:off x="4033728" y="2625725"/>
                <a:ext cx="166800" cy="158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6" name="Google Shape;446;p39"/>
              <p:cNvSpPr txBox="1"/>
              <p:nvPr/>
            </p:nvSpPr>
            <p:spPr>
              <a:xfrm>
                <a:off x="3011600" y="2191736"/>
                <a:ext cx="514500" cy="4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+1</a:t>
                </a:r>
                <a:endParaRPr b="1" sz="700"/>
              </a:p>
            </p:txBody>
          </p:sp>
          <p:sp>
            <p:nvSpPr>
              <p:cNvPr id="447" name="Google Shape;447;p39"/>
              <p:cNvSpPr txBox="1"/>
              <p:nvPr/>
            </p:nvSpPr>
            <p:spPr>
              <a:xfrm>
                <a:off x="3829025" y="2208079"/>
                <a:ext cx="514500" cy="4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+2</a:t>
                </a:r>
                <a:endParaRPr b="1" sz="700"/>
              </a:p>
            </p:txBody>
          </p:sp>
          <p:sp>
            <p:nvSpPr>
              <p:cNvPr id="448" name="Google Shape;448;p39"/>
              <p:cNvSpPr txBox="1"/>
              <p:nvPr/>
            </p:nvSpPr>
            <p:spPr>
              <a:xfrm>
                <a:off x="3232634" y="3029962"/>
                <a:ext cx="12858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>
                    <a:solidFill>
                      <a:srgbClr val="FFFFFF"/>
                    </a:solidFill>
                  </a:rPr>
                  <a:t>SH2</a:t>
                </a:r>
                <a:endParaRPr b="1" sz="11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49" name="Google Shape;449;p39"/>
          <p:cNvSpPr/>
          <p:nvPr/>
        </p:nvSpPr>
        <p:spPr>
          <a:xfrm>
            <a:off x="6256600" y="1727350"/>
            <a:ext cx="273600" cy="15840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9"/>
          <p:cNvSpPr txBox="1"/>
          <p:nvPr/>
        </p:nvSpPr>
        <p:spPr>
          <a:xfrm>
            <a:off x="5791200" y="1295400"/>
            <a:ext cx="37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pY</a:t>
            </a:r>
            <a:endParaRPr/>
          </a:p>
        </p:txBody>
      </p:sp>
      <p:cxnSp>
        <p:nvCxnSpPr>
          <p:cNvPr id="451" name="Google Shape;451;p39"/>
          <p:cNvCxnSpPr>
            <a:stCxn id="450" idx="3"/>
            <a:endCxn id="449" idx="0"/>
          </p:cNvCxnSpPr>
          <p:nvPr/>
        </p:nvCxnSpPr>
        <p:spPr>
          <a:xfrm>
            <a:off x="6168600" y="1464750"/>
            <a:ext cx="224700" cy="262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39"/>
          <p:cNvSpPr txBox="1"/>
          <p:nvPr/>
        </p:nvSpPr>
        <p:spPr>
          <a:xfrm flipH="1">
            <a:off x="6030600" y="1290000"/>
            <a:ext cx="27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X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453" name="Google Shape;453;p39"/>
          <p:cNvSpPr txBox="1"/>
          <p:nvPr/>
        </p:nvSpPr>
        <p:spPr>
          <a:xfrm>
            <a:off x="6863400" y="3990000"/>
            <a:ext cx="4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PTR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"/>
          <p:cNvSpPr/>
          <p:nvPr/>
        </p:nvSpPr>
        <p:spPr>
          <a:xfrm>
            <a:off x="537700" y="396150"/>
            <a:ext cx="72300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Wild type vs mutant type mutations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537700" y="969275"/>
            <a:ext cx="16767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Trebuchet MS"/>
                <a:ea typeface="Trebuchet MS"/>
                <a:cs typeface="Trebuchet MS"/>
                <a:sym typeface="Trebuchet MS"/>
              </a:rPr>
              <a:t>Position 229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537700" y="1354175"/>
            <a:ext cx="1676700" cy="523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Reference residue: </a:t>
            </a:r>
            <a:r>
              <a:rPr lang="en-GB" sz="1100"/>
              <a:t>H</a:t>
            </a:r>
            <a:endParaRPr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Alterated residue: </a:t>
            </a:r>
            <a:r>
              <a:rPr lang="en-GB" sz="1100"/>
              <a:t>Y</a:t>
            </a:r>
            <a:endParaRPr sz="1100"/>
          </a:p>
        </p:txBody>
      </p:sp>
      <p:pic>
        <p:nvPicPr>
          <p:cNvPr id="462" name="Google Shape;4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750" y="2892937"/>
            <a:ext cx="2362149" cy="20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0"/>
          <p:cNvPicPr preferRelativeResize="0"/>
          <p:nvPr/>
        </p:nvPicPr>
        <p:blipFill rotWithShape="1">
          <a:blip r:embed="rId4">
            <a:alphaModFix/>
          </a:blip>
          <a:srcRect b="24075" l="0" r="0" t="0"/>
          <a:stretch/>
        </p:blipFill>
        <p:spPr>
          <a:xfrm>
            <a:off x="5467318" y="3020750"/>
            <a:ext cx="2908082" cy="19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40"/>
          <p:cNvGrpSpPr/>
          <p:nvPr/>
        </p:nvGrpSpPr>
        <p:grpSpPr>
          <a:xfrm>
            <a:off x="2543741" y="1031722"/>
            <a:ext cx="2330342" cy="1913223"/>
            <a:chOff x="2543750" y="969275"/>
            <a:chExt cx="2330342" cy="1934112"/>
          </a:xfrm>
        </p:grpSpPr>
        <p:pic>
          <p:nvPicPr>
            <p:cNvPr id="465" name="Google Shape;465;p40"/>
            <p:cNvPicPr preferRelativeResize="0"/>
            <p:nvPr/>
          </p:nvPicPr>
          <p:blipFill rotWithShape="1">
            <a:blip r:embed="rId5">
              <a:alphaModFix/>
            </a:blip>
            <a:srcRect b="0" l="0" r="24625" t="33713"/>
            <a:stretch/>
          </p:blipFill>
          <p:spPr>
            <a:xfrm>
              <a:off x="2543750" y="969275"/>
              <a:ext cx="2320575" cy="185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40"/>
            <p:cNvSpPr/>
            <p:nvPr/>
          </p:nvSpPr>
          <p:spPr>
            <a:xfrm rot="839937">
              <a:off x="3032393" y="1153280"/>
              <a:ext cx="1676698" cy="1570613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40"/>
          <p:cNvGrpSpPr/>
          <p:nvPr/>
        </p:nvGrpSpPr>
        <p:grpSpPr>
          <a:xfrm>
            <a:off x="5526813" y="1062963"/>
            <a:ext cx="2773852" cy="1913259"/>
            <a:chOff x="5886375" y="969275"/>
            <a:chExt cx="2214475" cy="1726300"/>
          </a:xfrm>
        </p:grpSpPr>
        <p:pic>
          <p:nvPicPr>
            <p:cNvPr id="468" name="Google Shape;468;p40"/>
            <p:cNvPicPr preferRelativeResize="0"/>
            <p:nvPr/>
          </p:nvPicPr>
          <p:blipFill rotWithShape="1">
            <a:blip r:embed="rId6">
              <a:alphaModFix/>
            </a:blip>
            <a:srcRect b="10621" l="13054" r="18849" t="31083"/>
            <a:stretch/>
          </p:blipFill>
          <p:spPr>
            <a:xfrm>
              <a:off x="5886375" y="969275"/>
              <a:ext cx="2214475" cy="172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40"/>
            <p:cNvSpPr/>
            <p:nvPr/>
          </p:nvSpPr>
          <p:spPr>
            <a:xfrm>
              <a:off x="6223825" y="986150"/>
              <a:ext cx="1543800" cy="1518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40"/>
          <p:cNvSpPr/>
          <p:nvPr/>
        </p:nvSpPr>
        <p:spPr>
          <a:xfrm>
            <a:off x="6200475" y="3735325"/>
            <a:ext cx="1567200" cy="1089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71" name="Google Shape;471;p40"/>
          <p:cNvGraphicFramePr/>
          <p:nvPr/>
        </p:nvGraphicFramePr>
        <p:xfrm>
          <a:off x="538446" y="26813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64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 Prosa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Z-scores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T</a:t>
                      </a:r>
                      <a:r>
                        <a:rPr b="1" lang="en-GB" sz="900"/>
                        <a:t>emplate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</a:rPr>
                        <a:t>-6.31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Pos 229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</a:rPr>
                        <a:t>-6.23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2" name="Google Shape;472;p40"/>
          <p:cNvGraphicFramePr/>
          <p:nvPr/>
        </p:nvGraphicFramePr>
        <p:xfrm>
          <a:off x="538459" y="18773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64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 Nature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hMerge="1"/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HIS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+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TYR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Polar Neutral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73" name="Google Shape;473;p40"/>
          <p:cNvSpPr txBox="1"/>
          <p:nvPr/>
        </p:nvSpPr>
        <p:spPr>
          <a:xfrm>
            <a:off x="529930" y="3480005"/>
            <a:ext cx="1715400" cy="8928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p190rhoGAP cannot bind</a:t>
            </a:r>
            <a:endParaRPr b="1"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- </a:t>
            </a:r>
            <a:r>
              <a:rPr lang="en-GB" sz="900"/>
              <a:t>RAS pathway will not be </a:t>
            </a:r>
            <a:r>
              <a:rPr lang="en-GB" sz="900"/>
              <a:t>inhibited from over activation </a:t>
            </a:r>
            <a:endParaRPr b="1"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-</a:t>
            </a:r>
            <a:r>
              <a:rPr b="1" lang="en-GB" sz="800"/>
              <a:t> </a:t>
            </a:r>
            <a:r>
              <a:rPr lang="en-GB" sz="900"/>
              <a:t>uncontrolled cell proliferation</a:t>
            </a:r>
            <a:endParaRPr sz="1000"/>
          </a:p>
        </p:txBody>
      </p:sp>
      <p:sp>
        <p:nvSpPr>
          <p:cNvPr id="474" name="Google Shape;474;p40"/>
          <p:cNvSpPr txBox="1"/>
          <p:nvPr/>
        </p:nvSpPr>
        <p:spPr>
          <a:xfrm>
            <a:off x="3320975" y="738975"/>
            <a:ext cx="14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Wild Type</a:t>
            </a:r>
            <a:endParaRPr sz="1200"/>
          </a:p>
        </p:txBody>
      </p:sp>
      <p:sp>
        <p:nvSpPr>
          <p:cNvPr id="475" name="Google Shape;475;p40"/>
          <p:cNvSpPr txBox="1"/>
          <p:nvPr/>
        </p:nvSpPr>
        <p:spPr>
          <a:xfrm>
            <a:off x="6348151" y="759799"/>
            <a:ext cx="14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Mutant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/>
          <p:nvPr/>
        </p:nvSpPr>
        <p:spPr>
          <a:xfrm>
            <a:off x="537700" y="396150"/>
            <a:ext cx="72300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SH2 domain : </a:t>
            </a: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Wild type vs mutant type 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1" name="Google Shape;481;p41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2" name="Google Shape;482;p41"/>
          <p:cNvSpPr txBox="1"/>
          <p:nvPr/>
        </p:nvSpPr>
        <p:spPr>
          <a:xfrm>
            <a:off x="537700" y="1197875"/>
            <a:ext cx="16767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Position 225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41"/>
          <p:cNvSpPr txBox="1"/>
          <p:nvPr/>
        </p:nvSpPr>
        <p:spPr>
          <a:xfrm>
            <a:off x="537700" y="1582775"/>
            <a:ext cx="1676700" cy="523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Reference residue: </a:t>
            </a: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Tyr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Alterated residue: </a:t>
            </a: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Phe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4" name="Google Shape;4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513" y="969275"/>
            <a:ext cx="2238950" cy="195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363" y="985987"/>
            <a:ext cx="2205453" cy="192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1525" y="2833813"/>
            <a:ext cx="2226712" cy="198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338" y="2833817"/>
            <a:ext cx="2205524" cy="192983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1"/>
          <p:cNvSpPr/>
          <p:nvPr/>
        </p:nvSpPr>
        <p:spPr>
          <a:xfrm rot="4285643">
            <a:off x="3692870" y="1556192"/>
            <a:ext cx="473774" cy="111081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6710875" y="1769050"/>
            <a:ext cx="1212300" cy="388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0" name="Google Shape;490;p41"/>
          <p:cNvGraphicFramePr/>
          <p:nvPr/>
        </p:nvGraphicFramePr>
        <p:xfrm>
          <a:off x="538446" y="29099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64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Prosa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Z-scores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Template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-6.31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Pos 225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-6.23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1" name="Google Shape;491;p41"/>
          <p:cNvGraphicFramePr/>
          <p:nvPr/>
        </p:nvGraphicFramePr>
        <p:xfrm>
          <a:off x="538459" y="21059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64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Nature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hMerge="1"/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TYR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Polar</a:t>
                      </a:r>
                      <a:endParaRPr b="1" sz="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PHE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Non-Polar</a:t>
                      </a:r>
                      <a:endParaRPr b="1" sz="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92" name="Google Shape;492;p41"/>
          <p:cNvSpPr txBox="1"/>
          <p:nvPr/>
        </p:nvSpPr>
        <p:spPr>
          <a:xfrm>
            <a:off x="529930" y="3708605"/>
            <a:ext cx="1715400" cy="6465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rebuchet MS"/>
                <a:ea typeface="Trebuchet MS"/>
                <a:cs typeface="Trebuchet MS"/>
                <a:sym typeface="Trebuchet MS"/>
              </a:rPr>
              <a:t>Loss of polar contacts  with ligand at this position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G-Proteins function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429200" y="1154675"/>
            <a:ext cx="6285600" cy="987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G-proteins are a family of receptors that play an important role in cell signaling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626500" y="2789125"/>
            <a:ext cx="3891000" cy="1477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FUNCTIONS: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Signal transduction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Membrane vesicle transport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Cytoskeletal assembly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Cell growth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Protein synthesis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/>
          <p:nvPr/>
        </p:nvSpPr>
        <p:spPr>
          <a:xfrm>
            <a:off x="537700" y="396150"/>
            <a:ext cx="72300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SH2 domain : </a:t>
            </a: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Wild type vs Mutant 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8" name="Google Shape;498;p42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p42"/>
          <p:cNvSpPr txBox="1"/>
          <p:nvPr/>
        </p:nvSpPr>
        <p:spPr>
          <a:xfrm>
            <a:off x="537700" y="948451"/>
            <a:ext cx="16767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Position 219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0" name="Google Shape;500;p42"/>
          <p:cNvSpPr txBox="1"/>
          <p:nvPr/>
        </p:nvSpPr>
        <p:spPr>
          <a:xfrm>
            <a:off x="537700" y="1291075"/>
            <a:ext cx="1676700" cy="523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Reference residue: </a:t>
            </a: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Alterated residue: </a:t>
            </a: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b="0" l="25411" r="26587" t="0"/>
          <a:stretch/>
        </p:blipFill>
        <p:spPr>
          <a:xfrm>
            <a:off x="832334" y="1948674"/>
            <a:ext cx="3329425" cy="295642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2"/>
          <p:cNvSpPr/>
          <p:nvPr/>
        </p:nvSpPr>
        <p:spPr>
          <a:xfrm rot="2522828">
            <a:off x="1050765" y="2157815"/>
            <a:ext cx="1556570" cy="2130074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175" y="1793700"/>
            <a:ext cx="3647750" cy="30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2"/>
          <p:cNvSpPr/>
          <p:nvPr/>
        </p:nvSpPr>
        <p:spPr>
          <a:xfrm rot="1931185">
            <a:off x="6519786" y="2264116"/>
            <a:ext cx="2022995" cy="1916873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5" name="Google Shape;505;p42"/>
          <p:cNvGraphicFramePr/>
          <p:nvPr/>
        </p:nvGraphicFramePr>
        <p:xfrm>
          <a:off x="3889621" y="9553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Prosa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Z-scores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28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Template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-6.31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8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Pos 219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-6.27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Google Shape;506;p42"/>
          <p:cNvGraphicFramePr/>
          <p:nvPr/>
        </p:nvGraphicFramePr>
        <p:xfrm>
          <a:off x="2214409" y="9553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Nature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hMerge="1"/>
              </a:tr>
              <a:tr h="28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SER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Polar</a:t>
                      </a:r>
                      <a:endParaRPr b="1" sz="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8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LEU</a:t>
                      </a:r>
                      <a:endParaRPr b="1" sz="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Non-Polar</a:t>
                      </a:r>
                      <a:endParaRPr b="1" sz="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07" name="Google Shape;507;p42"/>
          <p:cNvSpPr txBox="1"/>
          <p:nvPr/>
        </p:nvSpPr>
        <p:spPr>
          <a:xfrm>
            <a:off x="5564850" y="948450"/>
            <a:ext cx="2108700" cy="8778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rebuchet MS"/>
                <a:ea typeface="Trebuchet MS"/>
                <a:cs typeface="Trebuchet MS"/>
                <a:sym typeface="Trebuchet MS"/>
              </a:rPr>
              <a:t>Indirectly involved in Ligand binding.</a:t>
            </a:r>
            <a:endParaRPr b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rebuchet MS"/>
                <a:ea typeface="Trebuchet MS"/>
                <a:cs typeface="Trebuchet MS"/>
                <a:sym typeface="Trebuchet MS"/>
              </a:rPr>
              <a:t>Loss of polar interactions with nearby ARG(+) and HIS(+)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3779525" y="2800825"/>
            <a:ext cx="9474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Trebuchet MS"/>
                <a:ea typeface="Trebuchet MS"/>
                <a:cs typeface="Trebuchet MS"/>
                <a:sym typeface="Trebuchet MS"/>
              </a:rPr>
              <a:t>R and H interacting with ligand</a:t>
            </a:r>
            <a:endParaRPr b="1" sz="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09" name="Google Shape;509;p42"/>
          <p:cNvCxnSpPr>
            <a:stCxn id="508" idx="1"/>
          </p:cNvCxnSpPr>
          <p:nvPr/>
        </p:nvCxnSpPr>
        <p:spPr>
          <a:xfrm rot="10800000">
            <a:off x="2374025" y="2821675"/>
            <a:ext cx="1405500" cy="233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42"/>
          <p:cNvCxnSpPr>
            <a:stCxn id="508" idx="1"/>
          </p:cNvCxnSpPr>
          <p:nvPr/>
        </p:nvCxnSpPr>
        <p:spPr>
          <a:xfrm flipH="1">
            <a:off x="3050825" y="3054775"/>
            <a:ext cx="728700" cy="68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42"/>
          <p:cNvCxnSpPr>
            <a:stCxn id="508" idx="1"/>
          </p:cNvCxnSpPr>
          <p:nvPr/>
        </p:nvCxnSpPr>
        <p:spPr>
          <a:xfrm flipH="1">
            <a:off x="3498425" y="3054775"/>
            <a:ext cx="281100" cy="443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"/>
          <p:cNvSpPr/>
          <p:nvPr/>
        </p:nvSpPr>
        <p:spPr>
          <a:xfrm>
            <a:off x="537700" y="396150"/>
            <a:ext cx="72300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Wild type vs mutant type mutations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537700" y="969275"/>
            <a:ext cx="16767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Position 194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43"/>
          <p:cNvSpPr txBox="1"/>
          <p:nvPr/>
        </p:nvSpPr>
        <p:spPr>
          <a:xfrm>
            <a:off x="537700" y="1354175"/>
            <a:ext cx="1676700" cy="523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Reference residue: </a:t>
            </a:r>
            <a:r>
              <a:rPr lang="en-GB" sz="1100"/>
              <a:t>R</a:t>
            </a:r>
            <a:endParaRPr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Alterated residue: </a:t>
            </a:r>
            <a:r>
              <a:rPr lang="en-GB" sz="1100"/>
              <a:t>H/C</a:t>
            </a:r>
            <a:endParaRPr sz="1100"/>
          </a:p>
        </p:txBody>
      </p:sp>
      <p:pic>
        <p:nvPicPr>
          <p:cNvPr id="520" name="Google Shape;5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200" y="1576575"/>
            <a:ext cx="2902725" cy="26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/>
          <p:cNvPicPr preferRelativeResize="0"/>
          <p:nvPr/>
        </p:nvPicPr>
        <p:blipFill rotWithShape="1">
          <a:blip r:embed="rId4">
            <a:alphaModFix/>
          </a:blip>
          <a:srcRect b="12434" l="0" r="3232" t="0"/>
          <a:stretch/>
        </p:blipFill>
        <p:spPr>
          <a:xfrm>
            <a:off x="5810987" y="1015525"/>
            <a:ext cx="2173825" cy="17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625" y="2982400"/>
            <a:ext cx="2012550" cy="182695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3"/>
          <p:cNvSpPr/>
          <p:nvPr/>
        </p:nvSpPr>
        <p:spPr>
          <a:xfrm>
            <a:off x="3636525" y="2122500"/>
            <a:ext cx="1195800" cy="1429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"/>
          <p:cNvSpPr/>
          <p:nvPr/>
        </p:nvSpPr>
        <p:spPr>
          <a:xfrm rot="2206749">
            <a:off x="6589395" y="1229768"/>
            <a:ext cx="1136401" cy="1334462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3"/>
          <p:cNvSpPr/>
          <p:nvPr/>
        </p:nvSpPr>
        <p:spPr>
          <a:xfrm rot="2502233">
            <a:off x="6556518" y="3095034"/>
            <a:ext cx="1055193" cy="128128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6" name="Google Shape;526;p43"/>
          <p:cNvGraphicFramePr/>
          <p:nvPr/>
        </p:nvGraphicFramePr>
        <p:xfrm>
          <a:off x="538446" y="2944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64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 Prosa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Z-scores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Template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</a:rPr>
                        <a:t>-6.31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H / C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</a:rPr>
                        <a:t>-6.33 / -6.2</a:t>
                      </a:r>
                      <a:endParaRPr b="1" sz="9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7" name="Google Shape;527;p43"/>
          <p:cNvGraphicFramePr/>
          <p:nvPr/>
        </p:nvGraphicFramePr>
        <p:xfrm>
          <a:off x="538459" y="18773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37250"/>
                <a:gridCol w="937975"/>
              </a:tblGrid>
              <a:tr h="264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 Nature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hMerge="1"/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ARG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+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CYS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Non-Polar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HIS</a:t>
                      </a:r>
                      <a:endParaRPr b="1" sz="900"/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+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28" name="Google Shape;528;p43"/>
          <p:cNvSpPr txBox="1"/>
          <p:nvPr/>
        </p:nvSpPr>
        <p:spPr>
          <a:xfrm>
            <a:off x="529930" y="3743158"/>
            <a:ext cx="1715400" cy="492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Loss of H-bond with ligand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/>
          <p:nvPr/>
        </p:nvSpPr>
        <p:spPr>
          <a:xfrm>
            <a:off x="537700" y="396150"/>
            <a:ext cx="72300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Wild Type VS Mutant Type Mutations → Causing Melanoma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537700" y="1083806"/>
            <a:ext cx="1825500" cy="585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Trebuchet MS"/>
                <a:ea typeface="Trebuchet MS"/>
                <a:cs typeface="Trebuchet MS"/>
                <a:sym typeface="Trebuchet MS"/>
              </a:rPr>
              <a:t>Position 194, 218, 219, 222, 253 267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>
            <a:off x="537700" y="1668806"/>
            <a:ext cx="1825500" cy="354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Cancer type: Melanoma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7" name="Google Shape;5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178" y="1578875"/>
            <a:ext cx="3009550" cy="28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200" y="1623800"/>
            <a:ext cx="3307952" cy="29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4"/>
          <p:cNvSpPr/>
          <p:nvPr/>
        </p:nvSpPr>
        <p:spPr>
          <a:xfrm>
            <a:off x="2742348" y="2170667"/>
            <a:ext cx="1212300" cy="1606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"/>
          <p:cNvSpPr/>
          <p:nvPr/>
        </p:nvSpPr>
        <p:spPr>
          <a:xfrm>
            <a:off x="5934946" y="2380715"/>
            <a:ext cx="1267500" cy="1549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41" name="Google Shape;541;p44"/>
          <p:cNvGraphicFramePr/>
          <p:nvPr/>
        </p:nvGraphicFramePr>
        <p:xfrm>
          <a:off x="531188" y="20385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871850"/>
                <a:gridCol w="953650"/>
              </a:tblGrid>
              <a:tr h="264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Prosa </a:t>
                      </a:r>
                      <a:r>
                        <a:rPr b="1" lang="en-GB" sz="11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Z-scores</a:t>
                      </a:r>
                      <a:endParaRPr b="1"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template</a:t>
                      </a:r>
                      <a:endParaRPr b="1"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-6.31</a:t>
                      </a:r>
                      <a:endParaRPr b="1" sz="11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Melanoma</a:t>
                      </a:r>
                      <a:endParaRPr b="1"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-6.16</a:t>
                      </a:r>
                      <a:endParaRPr b="1" sz="11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42" name="Google Shape;542;p44"/>
          <p:cNvSpPr txBox="1"/>
          <p:nvPr/>
        </p:nvSpPr>
        <p:spPr>
          <a:xfrm>
            <a:off x="527288" y="2951671"/>
            <a:ext cx="1829400" cy="1200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Distortion of Binding Pocket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p190RhoGAp cannot bind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Overactivation of RAS pathway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3636175" y="1093443"/>
            <a:ext cx="14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Trebuchet MS"/>
                <a:ea typeface="Trebuchet MS"/>
                <a:cs typeface="Trebuchet MS"/>
                <a:sym typeface="Trebuchet MS"/>
              </a:rPr>
              <a:t>Wild Type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6619851" y="1093442"/>
            <a:ext cx="14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Trebuchet MS"/>
                <a:ea typeface="Trebuchet MS"/>
                <a:cs typeface="Trebuchet MS"/>
                <a:sym typeface="Trebuchet MS"/>
              </a:rPr>
              <a:t>Mutant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/>
          <p:nvPr/>
        </p:nvSpPr>
        <p:spPr>
          <a:xfrm>
            <a:off x="537700" y="396150"/>
            <a:ext cx="72300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SH2 domain : </a:t>
            </a: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Wild type vs mutant → Causing Breast Cancer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537700" y="1395239"/>
            <a:ext cx="19740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Trebuchet MS"/>
                <a:ea typeface="Trebuchet MS"/>
                <a:cs typeface="Trebuchet MS"/>
                <a:sym typeface="Trebuchet MS"/>
              </a:rPr>
              <a:t>Position 245, 251, 255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537700" y="1780139"/>
            <a:ext cx="1974000" cy="354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Cancer type: </a:t>
            </a: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Breast cancer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3" name="Google Shape;5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075" y="1821787"/>
            <a:ext cx="3098500" cy="2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775" y="1811375"/>
            <a:ext cx="3098500" cy="270350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5"/>
          <p:cNvSpPr/>
          <p:nvPr/>
        </p:nvSpPr>
        <p:spPr>
          <a:xfrm>
            <a:off x="4167150" y="2501875"/>
            <a:ext cx="1539600" cy="1881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5"/>
          <p:cNvSpPr/>
          <p:nvPr/>
        </p:nvSpPr>
        <p:spPr>
          <a:xfrm>
            <a:off x="6838225" y="2222175"/>
            <a:ext cx="1539600" cy="1881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5"/>
          <p:cNvSpPr txBox="1"/>
          <p:nvPr/>
        </p:nvSpPr>
        <p:spPr>
          <a:xfrm>
            <a:off x="540389" y="2134832"/>
            <a:ext cx="1974000" cy="908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58" name="Google Shape;558;p45"/>
          <p:cNvGraphicFramePr/>
          <p:nvPr/>
        </p:nvGraphicFramePr>
        <p:xfrm>
          <a:off x="537688" y="21341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{AB99E6F2-0E6C-4EDB-8DA7-E877236ACA59}</a:tableStyleId>
              </a:tblPr>
              <a:tblGrid>
                <a:gridCol w="798975"/>
                <a:gridCol w="1175025"/>
              </a:tblGrid>
              <a:tr h="26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Z-scores</a:t>
                      </a:r>
                      <a:endParaRPr b="1"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</a:t>
                      </a:r>
                      <a:r>
                        <a:rPr b="1" lang="en-GB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emplate</a:t>
                      </a:r>
                      <a:endParaRPr b="1"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-6.31</a:t>
                      </a:r>
                      <a:endParaRPr b="1" sz="11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Breast Cancer</a:t>
                      </a:r>
                      <a:endParaRPr b="1"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436666"/>
                          </a:solidFill>
                          <a:highlight>
                            <a:srgbClr val="CCFFCC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-6.02</a:t>
                      </a:r>
                      <a:endParaRPr b="1" sz="1100">
                        <a:solidFill>
                          <a:srgbClr val="436666"/>
                        </a:solidFill>
                        <a:highlight>
                          <a:srgbClr val="CCFFCC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59" name="Google Shape;559;p45"/>
          <p:cNvSpPr txBox="1"/>
          <p:nvPr/>
        </p:nvSpPr>
        <p:spPr>
          <a:xfrm>
            <a:off x="537701" y="3200939"/>
            <a:ext cx="1974000" cy="13698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Distortion of Binding Pocket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p190RhoGAp cannot bind.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Overactivation of RAS pathway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0" name="Google Shape;560;p45"/>
          <p:cNvSpPr txBox="1"/>
          <p:nvPr/>
        </p:nvSpPr>
        <p:spPr>
          <a:xfrm>
            <a:off x="3178975" y="1398243"/>
            <a:ext cx="14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Trebuchet MS"/>
                <a:ea typeface="Trebuchet MS"/>
                <a:cs typeface="Trebuchet MS"/>
                <a:sym typeface="Trebuchet MS"/>
              </a:rPr>
              <a:t>Wild Type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1" name="Google Shape;561;p45"/>
          <p:cNvSpPr txBox="1"/>
          <p:nvPr/>
        </p:nvSpPr>
        <p:spPr>
          <a:xfrm>
            <a:off x="6180401" y="1398242"/>
            <a:ext cx="14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Trebuchet MS"/>
                <a:ea typeface="Trebuchet MS"/>
                <a:cs typeface="Trebuchet MS"/>
                <a:sym typeface="Trebuchet MS"/>
              </a:rPr>
              <a:t>Mutant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/>
          <p:nvPr/>
        </p:nvSpPr>
        <p:spPr>
          <a:xfrm>
            <a:off x="537700" y="396150"/>
            <a:ext cx="78069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 in the Ras_GAP domain causing overactivation of RAS pathway </a:t>
            </a:r>
            <a:endParaRPr sz="17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7" name="Google Shape;567;p46"/>
          <p:cNvSpPr/>
          <p:nvPr/>
        </p:nvSpPr>
        <p:spPr>
          <a:xfrm>
            <a:off x="7659300" y="338925"/>
            <a:ext cx="1136322" cy="502956"/>
          </a:xfrm>
          <a:prstGeom prst="flowChartTermina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537700" y="969275"/>
            <a:ext cx="17022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Position 789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>
            <a:off x="537700" y="1354175"/>
            <a:ext cx="1702200" cy="523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Reference residue: </a:t>
            </a: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Arg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rebuchet MS"/>
                <a:ea typeface="Trebuchet MS"/>
                <a:cs typeface="Trebuchet MS"/>
                <a:sym typeface="Trebuchet MS"/>
              </a:rPr>
              <a:t>Alterated residue: </a:t>
            </a:r>
            <a:r>
              <a:rPr lang="en-GB" sz="1100">
                <a:latin typeface="Trebuchet MS"/>
                <a:ea typeface="Trebuchet MS"/>
                <a:cs typeface="Trebuchet MS"/>
                <a:sym typeface="Trebuchet MS"/>
              </a:rPr>
              <a:t>Leu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0" name="Google Shape;570;p46"/>
          <p:cNvSpPr txBox="1"/>
          <p:nvPr/>
        </p:nvSpPr>
        <p:spPr>
          <a:xfrm>
            <a:off x="2239900" y="969275"/>
            <a:ext cx="1676700" cy="908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Loss</a:t>
            </a: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 of GTP binding Loss of RAS deactivation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71" name="Google Shape;571;p46"/>
          <p:cNvGrpSpPr/>
          <p:nvPr/>
        </p:nvGrpSpPr>
        <p:grpSpPr>
          <a:xfrm>
            <a:off x="4756644" y="2540039"/>
            <a:ext cx="3984509" cy="2345771"/>
            <a:chOff x="4181950" y="1252275"/>
            <a:chExt cx="5523300" cy="3319800"/>
          </a:xfrm>
        </p:grpSpPr>
        <p:pic>
          <p:nvPicPr>
            <p:cNvPr id="572" name="Google Shape;572;p46"/>
            <p:cNvPicPr preferRelativeResize="0"/>
            <p:nvPr/>
          </p:nvPicPr>
          <p:blipFill rotWithShape="1">
            <a:blip r:embed="rId3">
              <a:alphaModFix/>
            </a:blip>
            <a:srcRect b="3445" l="33889" r="19648" t="24174"/>
            <a:stretch/>
          </p:blipFill>
          <p:spPr>
            <a:xfrm>
              <a:off x="4181950" y="1252275"/>
              <a:ext cx="5523300" cy="331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46"/>
            <p:cNvSpPr/>
            <p:nvPr/>
          </p:nvSpPr>
          <p:spPr>
            <a:xfrm>
              <a:off x="4371275" y="2077150"/>
              <a:ext cx="4222500" cy="2213400"/>
            </a:xfrm>
            <a:prstGeom prst="ellipse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46"/>
          <p:cNvGrpSpPr/>
          <p:nvPr/>
        </p:nvGrpSpPr>
        <p:grpSpPr>
          <a:xfrm>
            <a:off x="638042" y="2540269"/>
            <a:ext cx="3819093" cy="2345798"/>
            <a:chOff x="2842400" y="495125"/>
            <a:chExt cx="7387027" cy="4698174"/>
          </a:xfrm>
        </p:grpSpPr>
        <p:pic>
          <p:nvPicPr>
            <p:cNvPr id="575" name="Google Shape;575;p46"/>
            <p:cNvPicPr preferRelativeResize="0"/>
            <p:nvPr/>
          </p:nvPicPr>
          <p:blipFill rotWithShape="1">
            <a:blip r:embed="rId4">
              <a:alphaModFix/>
            </a:blip>
            <a:srcRect b="13631" l="22626" r="15231" t="5710"/>
            <a:stretch/>
          </p:blipFill>
          <p:spPr>
            <a:xfrm>
              <a:off x="2842400" y="495125"/>
              <a:ext cx="7387027" cy="4698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46"/>
            <p:cNvSpPr/>
            <p:nvPr/>
          </p:nvSpPr>
          <p:spPr>
            <a:xfrm>
              <a:off x="3797301" y="2465646"/>
              <a:ext cx="4396200" cy="2436600"/>
            </a:xfrm>
            <a:prstGeom prst="ellipse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7" name="Google Shape;57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463" y="784650"/>
            <a:ext cx="3627724" cy="1777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6"/>
          <p:cNvSpPr/>
          <p:nvPr/>
        </p:nvSpPr>
        <p:spPr>
          <a:xfrm>
            <a:off x="4789775" y="1382600"/>
            <a:ext cx="704100" cy="5817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6"/>
          <p:cNvSpPr txBox="1"/>
          <p:nvPr/>
        </p:nvSpPr>
        <p:spPr>
          <a:xfrm>
            <a:off x="8165063" y="979425"/>
            <a:ext cx="73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SH2</a:t>
            </a:r>
            <a:endParaRPr b="1" sz="1100"/>
          </a:p>
        </p:txBody>
      </p:sp>
      <p:cxnSp>
        <p:nvCxnSpPr>
          <p:cNvPr id="580" name="Google Shape;580;p46"/>
          <p:cNvCxnSpPr>
            <a:stCxn id="579" idx="1"/>
          </p:cNvCxnSpPr>
          <p:nvPr/>
        </p:nvCxnSpPr>
        <p:spPr>
          <a:xfrm flipH="1">
            <a:off x="7821563" y="1156425"/>
            <a:ext cx="343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46"/>
          <p:cNvSpPr txBox="1"/>
          <p:nvPr/>
        </p:nvSpPr>
        <p:spPr>
          <a:xfrm>
            <a:off x="3764125" y="2061675"/>
            <a:ext cx="83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RAS_GAP</a:t>
            </a:r>
            <a:endParaRPr b="1" sz="900"/>
          </a:p>
        </p:txBody>
      </p:sp>
      <p:cxnSp>
        <p:nvCxnSpPr>
          <p:cNvPr id="582" name="Google Shape;582;p46"/>
          <p:cNvCxnSpPr/>
          <p:nvPr/>
        </p:nvCxnSpPr>
        <p:spPr>
          <a:xfrm flipH="1" rot="10800000">
            <a:off x="4446550" y="2047275"/>
            <a:ext cx="417600" cy="1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46"/>
          <p:cNvSpPr txBox="1"/>
          <p:nvPr/>
        </p:nvSpPr>
        <p:spPr>
          <a:xfrm>
            <a:off x="3925800" y="1135700"/>
            <a:ext cx="83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RAS_GTP</a:t>
            </a:r>
            <a:endParaRPr b="1" sz="900"/>
          </a:p>
        </p:txBody>
      </p:sp>
      <p:cxnSp>
        <p:nvCxnSpPr>
          <p:cNvPr id="584" name="Google Shape;584;p46"/>
          <p:cNvCxnSpPr/>
          <p:nvPr/>
        </p:nvCxnSpPr>
        <p:spPr>
          <a:xfrm>
            <a:off x="4575600" y="1303200"/>
            <a:ext cx="201600" cy="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CE5CD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/>
          <p:nvPr>
            <p:ph idx="4294967295" type="ctrTitle"/>
          </p:nvPr>
        </p:nvSpPr>
        <p:spPr>
          <a:xfrm>
            <a:off x="1538675" y="1332350"/>
            <a:ext cx="6342600" cy="20172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Trebuchet MS"/>
                <a:ea typeface="Trebuchet MS"/>
                <a:cs typeface="Trebuchet MS"/>
                <a:sym typeface="Trebuchet MS"/>
              </a:rPr>
              <a:t>Molecular Dynamic Simulation</a:t>
            </a:r>
            <a:endParaRPr sz="3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8"/>
          <p:cNvSpPr/>
          <p:nvPr/>
        </p:nvSpPr>
        <p:spPr>
          <a:xfrm>
            <a:off x="540000" y="396150"/>
            <a:ext cx="7019700" cy="33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Minimization , NVT and NPT equilibriation</a:t>
            </a:r>
            <a:r>
              <a:rPr lang="en-GB" sz="16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5" name="Google Shape;595;p48"/>
          <p:cNvSpPr/>
          <p:nvPr/>
        </p:nvSpPr>
        <p:spPr>
          <a:xfrm>
            <a:off x="7412550" y="348025"/>
            <a:ext cx="1186596" cy="415476"/>
          </a:xfrm>
          <a:prstGeom prst="flowChartTerminator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9"/>
          <p:cNvSpPr/>
          <p:nvPr/>
        </p:nvSpPr>
        <p:spPr>
          <a:xfrm>
            <a:off x="540000" y="396150"/>
            <a:ext cx="7019700" cy="33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 results of wild type and melanoma mutant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1" name="Google Shape;601;p49"/>
          <p:cNvSpPr/>
          <p:nvPr/>
        </p:nvSpPr>
        <p:spPr>
          <a:xfrm>
            <a:off x="7412550" y="348025"/>
            <a:ext cx="1186596" cy="415476"/>
          </a:xfrm>
          <a:prstGeom prst="flowChartTerminator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2" name="Google Shape;602;p49"/>
          <p:cNvPicPr preferRelativeResize="0"/>
          <p:nvPr/>
        </p:nvPicPr>
        <p:blipFill rotWithShape="1">
          <a:blip r:embed="rId3">
            <a:alphaModFix/>
          </a:blip>
          <a:srcRect b="5688" l="1530" r="13902" t="16911"/>
          <a:stretch/>
        </p:blipFill>
        <p:spPr>
          <a:xfrm>
            <a:off x="350700" y="1131450"/>
            <a:ext cx="4772950" cy="23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9"/>
          <p:cNvPicPr preferRelativeResize="0"/>
          <p:nvPr/>
        </p:nvPicPr>
        <p:blipFill rotWithShape="1">
          <a:blip r:embed="rId4">
            <a:alphaModFix/>
          </a:blip>
          <a:srcRect b="5062" l="1729" r="13084" t="16196"/>
          <a:stretch/>
        </p:blipFill>
        <p:spPr>
          <a:xfrm>
            <a:off x="3460175" y="2208050"/>
            <a:ext cx="5398551" cy="26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9"/>
          <p:cNvSpPr txBox="1"/>
          <p:nvPr/>
        </p:nvSpPr>
        <p:spPr>
          <a:xfrm>
            <a:off x="964975" y="2344963"/>
            <a:ext cx="188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Wild Type 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Range : 0.09 - 0.13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0B5394"/>
                </a:highlight>
                <a:latin typeface="Trebuchet MS"/>
                <a:ea typeface="Trebuchet MS"/>
                <a:cs typeface="Trebuchet MS"/>
                <a:sym typeface="Trebuchet MS"/>
              </a:rPr>
              <a:t>Average : 0.1</a:t>
            </a:r>
            <a:endParaRPr b="1">
              <a:solidFill>
                <a:schemeClr val="lt1"/>
              </a:solidFill>
              <a:highlight>
                <a:srgbClr val="0B5394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5" name="Google Shape;605;p49"/>
          <p:cNvSpPr txBox="1"/>
          <p:nvPr/>
        </p:nvSpPr>
        <p:spPr>
          <a:xfrm>
            <a:off x="4644875" y="3228225"/>
            <a:ext cx="403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Mutant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Range : 0.15 - 0.2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0B5394"/>
                </a:highlight>
                <a:latin typeface="Trebuchet MS"/>
                <a:ea typeface="Trebuchet MS"/>
                <a:cs typeface="Trebuchet MS"/>
                <a:sym typeface="Trebuchet MS"/>
              </a:rPr>
              <a:t>Average : 0.17</a:t>
            </a:r>
            <a:endParaRPr b="1">
              <a:solidFill>
                <a:schemeClr val="lt1"/>
              </a:solidFill>
              <a:highlight>
                <a:srgbClr val="0B5394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At each point RMSD of mutant is higher than that of Wild type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6" name="Google Shape;606;p49"/>
          <p:cNvSpPr txBox="1"/>
          <p:nvPr/>
        </p:nvSpPr>
        <p:spPr>
          <a:xfrm>
            <a:off x="540000" y="3769306"/>
            <a:ext cx="1825500" cy="415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rebuchet MS"/>
                <a:ea typeface="Trebuchet MS"/>
                <a:cs typeface="Trebuchet MS"/>
                <a:sym typeface="Trebuchet MS"/>
              </a:rPr>
              <a:t>RMSD PLOT</a:t>
            </a:r>
            <a:endParaRPr b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0"/>
          <p:cNvSpPr txBox="1"/>
          <p:nvPr/>
        </p:nvSpPr>
        <p:spPr>
          <a:xfrm>
            <a:off x="567600" y="4189181"/>
            <a:ext cx="1825500" cy="415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rebuchet MS"/>
                <a:ea typeface="Trebuchet MS"/>
                <a:cs typeface="Trebuchet MS"/>
                <a:sym typeface="Trebuchet MS"/>
              </a:rPr>
              <a:t>Radius of Gyration</a:t>
            </a:r>
            <a:endParaRPr b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2" name="Google Shape;612;p50"/>
          <p:cNvPicPr preferRelativeResize="0"/>
          <p:nvPr/>
        </p:nvPicPr>
        <p:blipFill rotWithShape="1">
          <a:blip r:embed="rId3">
            <a:alphaModFix/>
          </a:blip>
          <a:srcRect b="5975" l="3955" r="7946" t="17319"/>
          <a:stretch/>
        </p:blipFill>
        <p:spPr>
          <a:xfrm>
            <a:off x="346000" y="1192304"/>
            <a:ext cx="4666301" cy="217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0"/>
          <p:cNvPicPr preferRelativeResize="0"/>
          <p:nvPr/>
        </p:nvPicPr>
        <p:blipFill rotWithShape="1">
          <a:blip r:embed="rId4">
            <a:alphaModFix/>
          </a:blip>
          <a:srcRect b="6747" l="4580" r="5435" t="14790"/>
          <a:stretch/>
        </p:blipFill>
        <p:spPr>
          <a:xfrm>
            <a:off x="4137550" y="2685475"/>
            <a:ext cx="4761124" cy="22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0"/>
          <p:cNvSpPr txBox="1"/>
          <p:nvPr/>
        </p:nvSpPr>
        <p:spPr>
          <a:xfrm>
            <a:off x="540000" y="3380738"/>
            <a:ext cx="188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Wild Type 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Range : 1.27 - 1.3 </a:t>
            </a:r>
            <a:endParaRPr b="1">
              <a:solidFill>
                <a:schemeClr val="lt1"/>
              </a:solidFill>
              <a:highlight>
                <a:srgbClr val="0B5394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5" name="Google Shape;615;p50"/>
          <p:cNvSpPr txBox="1"/>
          <p:nvPr/>
        </p:nvSpPr>
        <p:spPr>
          <a:xfrm>
            <a:off x="6105850" y="1863800"/>
            <a:ext cx="213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Mutant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Range : 1.32 - 1.335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6" name="Google Shape;616;p50"/>
          <p:cNvSpPr/>
          <p:nvPr/>
        </p:nvSpPr>
        <p:spPr>
          <a:xfrm>
            <a:off x="540000" y="396150"/>
            <a:ext cx="7019700" cy="33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 results of wild type and melanoma mutant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7" name="Google Shape;617;p50"/>
          <p:cNvSpPr/>
          <p:nvPr/>
        </p:nvSpPr>
        <p:spPr>
          <a:xfrm>
            <a:off x="7412550" y="348025"/>
            <a:ext cx="1186596" cy="415476"/>
          </a:xfrm>
          <a:prstGeom prst="flowChartTerminator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1"/>
          <p:cNvSpPr/>
          <p:nvPr/>
        </p:nvSpPr>
        <p:spPr>
          <a:xfrm>
            <a:off x="540000" y="396150"/>
            <a:ext cx="72276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 of  SH2 domain bound to a p190RhoGAP phosphotyrosine peptide</a:t>
            </a:r>
            <a:r>
              <a:rPr lang="en-GB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(Wild Type)</a:t>
            </a:r>
            <a:endParaRPr sz="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3" name="Google Shape;623;p51" title="ful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00" y="1058325"/>
            <a:ext cx="7925200" cy="385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4" name="Google Shape;624;p51"/>
          <p:cNvSpPr/>
          <p:nvPr/>
        </p:nvSpPr>
        <p:spPr>
          <a:xfrm>
            <a:off x="7693075" y="396148"/>
            <a:ext cx="1136322" cy="616950"/>
          </a:xfrm>
          <a:prstGeom prst="flowChartTerminator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G-Proteins structure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45450" y="970175"/>
            <a:ext cx="1855200" cy="86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Heterotrimeric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50" y="937050"/>
            <a:ext cx="3945942" cy="405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>
            <a:off x="1469575" y="3033625"/>
            <a:ext cx="1605900" cy="14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 rot="10800000">
            <a:off x="5663325" y="4540075"/>
            <a:ext cx="1852500" cy="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 flipH="1">
            <a:off x="6466400" y="1543050"/>
            <a:ext cx="11124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6"/>
          <p:cNvSpPr txBox="1"/>
          <p:nvPr/>
        </p:nvSpPr>
        <p:spPr>
          <a:xfrm>
            <a:off x="1160125" y="2687025"/>
            <a:ext cx="39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</a:rPr>
              <a:t>𝜶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7515825" y="4281325"/>
            <a:ext cx="39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C232"/>
                </a:solidFill>
              </a:rPr>
              <a:t>𝜷</a:t>
            </a:r>
            <a:endParaRPr sz="2400">
              <a:solidFill>
                <a:srgbClr val="F1C232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7578800" y="1228350"/>
            <a:ext cx="39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FF00"/>
                </a:solidFill>
              </a:rPr>
              <a:t>𝝲</a:t>
            </a:r>
            <a:endParaRPr sz="24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52" title="mutated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" y="1183301"/>
            <a:ext cx="7739026" cy="379654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2"/>
          <p:cNvSpPr/>
          <p:nvPr/>
        </p:nvSpPr>
        <p:spPr>
          <a:xfrm>
            <a:off x="540000" y="396150"/>
            <a:ext cx="7227600" cy="735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rgbClr val="333333"/>
                </a:solidFill>
              </a:rPr>
              <a:t>Simulation of  SH2 domain bound to a p190RhoGAP phosphotyrosine peptide</a:t>
            </a:r>
            <a:r>
              <a:rPr lang="en-GB" sz="2400">
                <a:solidFill>
                  <a:schemeClr val="dk1"/>
                </a:solidFill>
              </a:rPr>
              <a:t> </a:t>
            </a:r>
            <a:r>
              <a:rPr lang="en-GB" sz="1300">
                <a:solidFill>
                  <a:schemeClr val="dk1"/>
                </a:solidFill>
              </a:rPr>
              <a:t>(Mutant Type)</a:t>
            </a:r>
            <a:endParaRPr sz="300"/>
          </a:p>
        </p:txBody>
      </p:sp>
      <p:sp>
        <p:nvSpPr>
          <p:cNvPr id="631" name="Google Shape;631;p52"/>
          <p:cNvSpPr/>
          <p:nvPr/>
        </p:nvSpPr>
        <p:spPr>
          <a:xfrm>
            <a:off x="7693075" y="396138"/>
            <a:ext cx="1136322" cy="735318"/>
          </a:xfrm>
          <a:prstGeom prst="flowChartTerminator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/>
          <p:nvPr/>
        </p:nvSpPr>
        <p:spPr>
          <a:xfrm>
            <a:off x="540000" y="357175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Alanine Scanning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7" name="Google Shape;637;p53"/>
          <p:cNvSpPr/>
          <p:nvPr/>
        </p:nvSpPr>
        <p:spPr>
          <a:xfrm>
            <a:off x="7604900" y="299950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Analysis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4"/>
          <p:cNvSpPr/>
          <p:nvPr/>
        </p:nvSpPr>
        <p:spPr>
          <a:xfrm>
            <a:off x="540000" y="357175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Statistical Analysis on geo dataset of gene expression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3" name="Google Shape;643;p54"/>
          <p:cNvSpPr/>
          <p:nvPr/>
        </p:nvSpPr>
        <p:spPr>
          <a:xfrm>
            <a:off x="7604900" y="299950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Analysis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5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Differential Gene expression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9" name="Google Shape;649;p55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Analysis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6"/>
          <p:cNvSpPr txBox="1"/>
          <p:nvPr>
            <p:ph idx="4294967295" type="ctrTitle"/>
          </p:nvPr>
        </p:nvSpPr>
        <p:spPr>
          <a:xfrm>
            <a:off x="1538675" y="1332350"/>
            <a:ext cx="6342600" cy="2017200"/>
          </a:xfrm>
          <a:prstGeom prst="rect">
            <a:avLst/>
          </a:prstGeom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latin typeface="Trebuchet MS"/>
                <a:ea typeface="Trebuchet MS"/>
                <a:cs typeface="Trebuchet MS"/>
                <a:sym typeface="Trebuchet MS"/>
              </a:rPr>
              <a:t>Extra</a:t>
            </a:r>
            <a:endParaRPr sz="4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7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G-Proteins interaction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57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1" name="Google Shape;661;p57"/>
          <p:cNvSpPr txBox="1"/>
          <p:nvPr/>
        </p:nvSpPr>
        <p:spPr>
          <a:xfrm>
            <a:off x="926450" y="969950"/>
            <a:ext cx="2690100" cy="7110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Ras GTPase-activating protein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62" name="Google Shape;6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481" y="1866250"/>
            <a:ext cx="3368445" cy="26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324" y="994281"/>
            <a:ext cx="3950559" cy="399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2283600" y="2207075"/>
            <a:ext cx="37404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2283600" y="1242700"/>
            <a:ext cx="37404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G-Proteins activation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1184150" y="969250"/>
            <a:ext cx="1136400" cy="748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ACTIVE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1184150" y="1902350"/>
            <a:ext cx="1136400" cy="748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INACTIVE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6024000" y="1052113"/>
            <a:ext cx="1136400" cy="502950"/>
          </a:xfrm>
          <a:prstGeom prst="flowChartPreparation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GTP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6024000" y="2098525"/>
            <a:ext cx="1187700" cy="502950"/>
          </a:xfrm>
          <a:prstGeom prst="flowChartPreparation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GDP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508150" y="1028700"/>
            <a:ext cx="118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BOUNDING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508150" y="1954075"/>
            <a:ext cx="118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BOUNDING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6680175" y="1555075"/>
            <a:ext cx="268974" cy="582714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6949150" y="1634350"/>
            <a:ext cx="146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HYDROLYZATION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1380" l="0" r="0" t="7212"/>
          <a:stretch/>
        </p:blipFill>
        <p:spPr>
          <a:xfrm>
            <a:off x="2347988" y="2601475"/>
            <a:ext cx="4448026" cy="2491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4294967295" type="ctrTitle"/>
          </p:nvPr>
        </p:nvSpPr>
        <p:spPr>
          <a:xfrm>
            <a:off x="1538675" y="1332350"/>
            <a:ext cx="6342600" cy="2017200"/>
          </a:xfrm>
          <a:prstGeom prst="rect">
            <a:avLst/>
          </a:prstGeom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latin typeface="Trebuchet MS"/>
                <a:ea typeface="Trebuchet MS"/>
                <a:cs typeface="Trebuchet MS"/>
                <a:sym typeface="Trebuchet MS"/>
              </a:rPr>
              <a:t>RASA 1</a:t>
            </a:r>
            <a:endParaRPr sz="4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rebuchet MS"/>
                <a:ea typeface="Trebuchet MS"/>
                <a:cs typeface="Trebuchet MS"/>
                <a:sym typeface="Trebuchet MS"/>
              </a:rPr>
              <a:t>Ras GTPase-activating protein 1(GAP)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RASA1</a:t>
            </a: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Domains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327150" y="1081350"/>
            <a:ext cx="885900" cy="329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1180950" y="1081350"/>
            <a:ext cx="981600" cy="329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SH2 1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3583950" y="1081350"/>
            <a:ext cx="1136400" cy="329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6617250" y="1081350"/>
            <a:ext cx="885900" cy="329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2162550" y="1081350"/>
            <a:ext cx="981600" cy="329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SH3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144150" y="1081350"/>
            <a:ext cx="981600" cy="329100"/>
          </a:xfrm>
          <a:prstGeom prst="rect">
            <a:avLst/>
          </a:prstGeom>
          <a:solidFill>
            <a:srgbClr val="E6E6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SH2 2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4654050" y="1081350"/>
            <a:ext cx="981600" cy="329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PH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5635650" y="1081350"/>
            <a:ext cx="981600" cy="329100"/>
          </a:xfrm>
          <a:prstGeom prst="rect">
            <a:avLst/>
          </a:prstGeom>
          <a:solidFill>
            <a:srgbClr val="7173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C2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7456350" y="1081350"/>
            <a:ext cx="1344900" cy="3291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RasGAP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1" name="Google Shape;131;p19"/>
          <p:cNvCxnSpPr>
            <a:stCxn id="123" idx="2"/>
          </p:cNvCxnSpPr>
          <p:nvPr/>
        </p:nvCxnSpPr>
        <p:spPr>
          <a:xfrm>
            <a:off x="1671750" y="1410450"/>
            <a:ext cx="1800" cy="4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9"/>
          <p:cNvCxnSpPr>
            <a:stCxn id="126" idx="2"/>
            <a:endCxn id="133" idx="0"/>
          </p:cNvCxnSpPr>
          <p:nvPr/>
        </p:nvCxnSpPr>
        <p:spPr>
          <a:xfrm>
            <a:off x="2653350" y="1410450"/>
            <a:ext cx="600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3640950" y="1423075"/>
            <a:ext cx="141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5129100" y="1410450"/>
            <a:ext cx="1140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9"/>
          <p:cNvCxnSpPr/>
          <p:nvPr/>
        </p:nvCxnSpPr>
        <p:spPr>
          <a:xfrm>
            <a:off x="6163950" y="1410450"/>
            <a:ext cx="1140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8127150" y="1410450"/>
            <a:ext cx="1140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 txBox="1"/>
          <p:nvPr/>
        </p:nvSpPr>
        <p:spPr>
          <a:xfrm>
            <a:off x="1522714" y="1888950"/>
            <a:ext cx="227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Protein-protein interaction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575450" y="1888950"/>
            <a:ext cx="113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Btk motif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680275" y="1881300"/>
            <a:ext cx="129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Phospholipids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7001725" y="1888950"/>
            <a:ext cx="210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Catalytic GAP domain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775" y="2185825"/>
            <a:ext cx="6079050" cy="27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7216925" y="2091575"/>
            <a:ext cx="17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Binds with RAS protein which initiates RAS/MAPK pathway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/>
        </p:nvSpPr>
        <p:spPr>
          <a:xfrm>
            <a:off x="5049038" y="1832950"/>
            <a:ext cx="261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rebuchet MS"/>
                <a:ea typeface="Trebuchet MS"/>
                <a:cs typeface="Trebuchet MS"/>
                <a:sym typeface="Trebuchet MS"/>
              </a:rPr>
              <a:t>Rasa1 activating Ras to start RAS/MAPK pathway and GAPs deactivating Ras to stop this pathway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1322513" y="2305550"/>
            <a:ext cx="676200" cy="6573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4231538" y="2305550"/>
            <a:ext cx="676200" cy="6573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1779713" y="2848475"/>
            <a:ext cx="257100" cy="2571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4231538" y="2772275"/>
            <a:ext cx="257100" cy="2571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1941563" y="1766725"/>
            <a:ext cx="2438400" cy="500700"/>
          </a:xfrm>
          <a:prstGeom prst="curvedDownArrow">
            <a:avLst>
              <a:gd fmla="val 25000" name="adj1"/>
              <a:gd fmla="val 50000" name="adj2"/>
              <a:gd fmla="val 22823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20"/>
          <p:cNvSpPr/>
          <p:nvPr/>
        </p:nvSpPr>
        <p:spPr>
          <a:xfrm rot="10800000">
            <a:off x="1951163" y="3162725"/>
            <a:ext cx="2428800" cy="500700"/>
          </a:xfrm>
          <a:prstGeom prst="curvedDownArrow">
            <a:avLst>
              <a:gd fmla="val 25000" name="adj1"/>
              <a:gd fmla="val 50000" name="adj2"/>
              <a:gd fmla="val 22823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2792063" y="1403725"/>
            <a:ext cx="861000" cy="3630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GEFs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2913188" y="3663425"/>
            <a:ext cx="861000" cy="3693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GAPs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1057763" y="2880713"/>
            <a:ext cx="10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Ras-GDP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4308638" y="2912525"/>
            <a:ext cx="10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Ras-GTP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1532063" y="3814950"/>
            <a:ext cx="137100" cy="139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2389313" y="4032725"/>
            <a:ext cx="137100" cy="139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1836863" y="4119750"/>
            <a:ext cx="137100" cy="139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2179763" y="4405500"/>
            <a:ext cx="137100" cy="139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900688" y="3863300"/>
            <a:ext cx="137100" cy="1395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2053088" y="4015700"/>
            <a:ext cx="137100" cy="1395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1699763" y="4386300"/>
            <a:ext cx="137100" cy="1395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2357888" y="4320500"/>
            <a:ext cx="137100" cy="1395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044338" y="3748400"/>
            <a:ext cx="53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GDP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498763" y="4525800"/>
            <a:ext cx="53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GTP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574438" y="3260850"/>
            <a:ext cx="209400" cy="99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4128638" y="4220100"/>
            <a:ext cx="141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u="sng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RAS pathway   </a:t>
            </a:r>
            <a:endParaRPr b="1" sz="1200" u="sng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Cell growth</a:t>
            </a:r>
            <a:endParaRPr sz="12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Proliferation</a:t>
            </a:r>
            <a:endParaRPr sz="12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Differentiation</a:t>
            </a:r>
            <a:r>
              <a:rPr lang="en-GB" sz="12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962900" y="1040913"/>
            <a:ext cx="6794400" cy="25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971963" y="1407600"/>
            <a:ext cx="100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rebuchet MS"/>
                <a:ea typeface="Trebuchet MS"/>
                <a:cs typeface="Trebuchet MS"/>
                <a:sym typeface="Trebuchet MS"/>
              </a:rPr>
              <a:t>Intracellular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971975" y="814725"/>
            <a:ext cx="14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rebuchet MS"/>
                <a:ea typeface="Trebuchet MS"/>
                <a:cs typeface="Trebuchet MS"/>
                <a:sym typeface="Trebuchet MS"/>
              </a:rPr>
              <a:t>Plasma membrane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RASA1-SH2 Function : Crosslinking of Rho-Ras Pathways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5133507" y="1497050"/>
            <a:ext cx="24384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Ras-dependent pathway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540000" y="396150"/>
            <a:ext cx="7227600" cy="3885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RASA1-SH2 Function : Crosslinking of Rho-Ras Pathways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7604900" y="338925"/>
            <a:ext cx="1136322" cy="502956"/>
          </a:xfrm>
          <a:prstGeom prst="flowChartTerminator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" name="Google Shape;182;p21"/>
          <p:cNvCxnSpPr/>
          <p:nvPr/>
        </p:nvCxnSpPr>
        <p:spPr>
          <a:xfrm>
            <a:off x="540000" y="296247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1"/>
          <p:cNvSpPr/>
          <p:nvPr/>
        </p:nvSpPr>
        <p:spPr>
          <a:xfrm>
            <a:off x="853363" y="2727550"/>
            <a:ext cx="1122300" cy="469800"/>
          </a:xfrm>
          <a:prstGeom prst="ellipse">
            <a:avLst/>
          </a:prstGeom>
          <a:solidFill>
            <a:srgbClr val="CDF3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GTPase</a:t>
            </a:r>
            <a:endParaRPr sz="1200"/>
          </a:p>
        </p:txBody>
      </p:sp>
      <p:sp>
        <p:nvSpPr>
          <p:cNvPr id="184" name="Google Shape;184;p21"/>
          <p:cNvSpPr/>
          <p:nvPr/>
        </p:nvSpPr>
        <p:spPr>
          <a:xfrm>
            <a:off x="1975610" y="2727550"/>
            <a:ext cx="1122300" cy="469800"/>
          </a:xfrm>
          <a:prstGeom prst="ellipse">
            <a:avLst/>
          </a:prstGeom>
          <a:solidFill>
            <a:srgbClr val="CDF3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GTPase</a:t>
            </a:r>
            <a:endParaRPr/>
          </a:p>
        </p:txBody>
      </p:sp>
      <p:cxnSp>
        <p:nvCxnSpPr>
          <p:cNvPr id="185" name="Google Shape;185;p21"/>
          <p:cNvCxnSpPr>
            <a:endCxn id="186" idx="2"/>
          </p:cNvCxnSpPr>
          <p:nvPr/>
        </p:nvCxnSpPr>
        <p:spPr>
          <a:xfrm>
            <a:off x="3097724" y="2962450"/>
            <a:ext cx="15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/>
          <p:nvPr/>
        </p:nvSpPr>
        <p:spPr>
          <a:xfrm>
            <a:off x="4625024" y="2727550"/>
            <a:ext cx="1206300" cy="469800"/>
          </a:xfrm>
          <a:prstGeom prst="ellipse">
            <a:avLst/>
          </a:prstGeom>
          <a:solidFill>
            <a:srgbClr val="CDF3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RhoGAP</a:t>
            </a:r>
            <a:endParaRPr/>
          </a:p>
        </p:txBody>
      </p:sp>
      <p:cxnSp>
        <p:nvCxnSpPr>
          <p:cNvPr id="187" name="Google Shape;187;p21"/>
          <p:cNvCxnSpPr/>
          <p:nvPr/>
        </p:nvCxnSpPr>
        <p:spPr>
          <a:xfrm>
            <a:off x="5831344" y="296247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1"/>
          <p:cNvCxnSpPr/>
          <p:nvPr/>
        </p:nvCxnSpPr>
        <p:spPr>
          <a:xfrm flipH="1" rot="10800000">
            <a:off x="2876675" y="3996100"/>
            <a:ext cx="6603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1"/>
          <p:cNvSpPr/>
          <p:nvPr/>
        </p:nvSpPr>
        <p:spPr>
          <a:xfrm>
            <a:off x="3537014" y="3786497"/>
            <a:ext cx="708000" cy="414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SH2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4244947" y="3786497"/>
            <a:ext cx="708000" cy="414600"/>
          </a:xfrm>
          <a:prstGeom prst="roundRect">
            <a:avLst>
              <a:gd fmla="val 16667" name="adj"/>
            </a:avLst>
          </a:prstGeom>
          <a:solidFill>
            <a:srgbClr val="CDF3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SH3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6531371" y="3786497"/>
            <a:ext cx="708000" cy="414600"/>
          </a:xfrm>
          <a:prstGeom prst="roundRect">
            <a:avLst>
              <a:gd fmla="val 16667" name="adj"/>
            </a:avLst>
          </a:prstGeom>
          <a:solidFill>
            <a:srgbClr val="CDF3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C2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5823425" y="3786497"/>
            <a:ext cx="708000" cy="414600"/>
          </a:xfrm>
          <a:prstGeom prst="roundRect">
            <a:avLst>
              <a:gd fmla="val 16667" name="adj"/>
            </a:avLst>
          </a:prstGeom>
          <a:solidFill>
            <a:srgbClr val="CDF3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PH</a:t>
            </a:r>
            <a:endParaRPr/>
          </a:p>
        </p:txBody>
      </p:sp>
      <p:sp>
        <p:nvSpPr>
          <p:cNvPr id="193" name="Google Shape;193;p21"/>
          <p:cNvSpPr/>
          <p:nvPr/>
        </p:nvSpPr>
        <p:spPr>
          <a:xfrm>
            <a:off x="4952880" y="3786497"/>
            <a:ext cx="708000" cy="414600"/>
          </a:xfrm>
          <a:prstGeom prst="roundRect">
            <a:avLst>
              <a:gd fmla="val 16667" name="adj"/>
            </a:avLst>
          </a:prstGeom>
          <a:solidFill>
            <a:srgbClr val="CDF3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SH2</a:t>
            </a:r>
            <a:endParaRPr/>
          </a:p>
        </p:txBody>
      </p:sp>
      <p:cxnSp>
        <p:nvCxnSpPr>
          <p:cNvPr id="194" name="Google Shape;194;p21"/>
          <p:cNvCxnSpPr>
            <a:stCxn id="193" idx="3"/>
            <a:endCxn id="192" idx="1"/>
          </p:cNvCxnSpPr>
          <p:nvPr/>
        </p:nvCxnSpPr>
        <p:spPr>
          <a:xfrm>
            <a:off x="5660880" y="3993797"/>
            <a:ext cx="16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1"/>
          <p:cNvSpPr/>
          <p:nvPr/>
        </p:nvSpPr>
        <p:spPr>
          <a:xfrm>
            <a:off x="7239410" y="3758923"/>
            <a:ext cx="1206300" cy="469800"/>
          </a:xfrm>
          <a:prstGeom prst="ellipse">
            <a:avLst/>
          </a:prstGeom>
          <a:solidFill>
            <a:srgbClr val="CDF3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RasGAP</a:t>
            </a:r>
            <a:endParaRPr sz="1200"/>
          </a:p>
        </p:txBody>
      </p:sp>
      <p:cxnSp>
        <p:nvCxnSpPr>
          <p:cNvPr id="196" name="Google Shape;196;p21"/>
          <p:cNvCxnSpPr/>
          <p:nvPr/>
        </p:nvCxnSpPr>
        <p:spPr>
          <a:xfrm flipH="1" rot="10800000">
            <a:off x="8445737" y="3987925"/>
            <a:ext cx="5079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1"/>
          <p:cNvSpPr/>
          <p:nvPr/>
        </p:nvSpPr>
        <p:spPr>
          <a:xfrm>
            <a:off x="3714870" y="2755124"/>
            <a:ext cx="162600" cy="207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3928158" y="2755124"/>
            <a:ext cx="162600" cy="207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6192078" y="2628413"/>
            <a:ext cx="22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p190RhoGAP (ligand)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1570422" y="3790225"/>
            <a:ext cx="15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p120RasGAP (RASA1)</a:t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3422121" y="2692304"/>
            <a:ext cx="884175" cy="1661575"/>
          </a:xfrm>
          <a:custGeom>
            <a:rect b="b" l="l" r="r" t="t"/>
            <a:pathLst>
              <a:path extrusionOk="0" h="66463" w="35367">
                <a:moveTo>
                  <a:pt x="28474" y="1206"/>
                </a:moveTo>
                <a:cubicBezTo>
                  <a:pt x="26676" y="-592"/>
                  <a:pt x="22652" y="-211"/>
                  <a:pt x="20854" y="1587"/>
                </a:cubicBezTo>
                <a:cubicBezTo>
                  <a:pt x="16252" y="6189"/>
                  <a:pt x="17556" y="14213"/>
                  <a:pt x="15139" y="20256"/>
                </a:cubicBezTo>
                <a:cubicBezTo>
                  <a:pt x="12549" y="26732"/>
                  <a:pt x="6828" y="31544"/>
                  <a:pt x="3709" y="37782"/>
                </a:cubicBezTo>
                <a:cubicBezTo>
                  <a:pt x="-164" y="45527"/>
                  <a:pt x="-2877" y="61992"/>
                  <a:pt x="5614" y="63690"/>
                </a:cubicBezTo>
                <a:cubicBezTo>
                  <a:pt x="14210" y="65409"/>
                  <a:pt x="25704" y="69127"/>
                  <a:pt x="31903" y="62928"/>
                </a:cubicBezTo>
                <a:cubicBezTo>
                  <a:pt x="40285" y="54546"/>
                  <a:pt x="30804" y="39188"/>
                  <a:pt x="28855" y="27495"/>
                </a:cubicBezTo>
                <a:cubicBezTo>
                  <a:pt x="27393" y="18725"/>
                  <a:pt x="36426" y="4801"/>
                  <a:pt x="28474" y="82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2" name="Google Shape;202;p21"/>
          <p:cNvSpPr txBox="1"/>
          <p:nvPr/>
        </p:nvSpPr>
        <p:spPr>
          <a:xfrm>
            <a:off x="3286250" y="2488550"/>
            <a:ext cx="8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PY1087</a:t>
            </a:r>
            <a:endParaRPr sz="1100"/>
          </a:p>
        </p:txBody>
      </p:sp>
      <p:sp>
        <p:nvSpPr>
          <p:cNvPr id="203" name="Google Shape;203;p21"/>
          <p:cNvSpPr txBox="1"/>
          <p:nvPr/>
        </p:nvSpPr>
        <p:spPr>
          <a:xfrm>
            <a:off x="3995500" y="2462600"/>
            <a:ext cx="8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PY1105</a:t>
            </a:r>
            <a:endParaRPr sz="1100"/>
          </a:p>
        </p:txBody>
      </p:sp>
      <p:sp>
        <p:nvSpPr>
          <p:cNvPr id="204" name="Google Shape;204;p21"/>
          <p:cNvSpPr txBox="1"/>
          <p:nvPr/>
        </p:nvSpPr>
        <p:spPr>
          <a:xfrm>
            <a:off x="759600" y="1207975"/>
            <a:ext cx="52032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Ras -independent pathway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269600" y="1637400"/>
            <a:ext cx="37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Inhibits RAS and RHO pathways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